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03" r:id="rId4"/>
    <p:sldMasterId id="2147483652" r:id="rId5"/>
    <p:sldMasterId id="2147483871" r:id="rId6"/>
    <p:sldMasterId id="2147483892" r:id="rId7"/>
  </p:sldMasterIdLst>
  <p:notesMasterIdLst>
    <p:notesMasterId r:id="rId18"/>
  </p:notesMasterIdLst>
  <p:handoutMasterIdLst>
    <p:handoutMasterId r:id="rId19"/>
  </p:handoutMasterIdLst>
  <p:sldIdLst>
    <p:sldId id="305" r:id="rId8"/>
    <p:sldId id="327" r:id="rId9"/>
    <p:sldId id="328" r:id="rId10"/>
    <p:sldId id="307" r:id="rId11"/>
    <p:sldId id="312" r:id="rId12"/>
    <p:sldId id="322" r:id="rId13"/>
    <p:sldId id="325" r:id="rId14"/>
    <p:sldId id="326" r:id="rId15"/>
    <p:sldId id="330" r:id="rId16"/>
    <p:sldId id="30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>
          <p15:clr>
            <a:srgbClr val="A4A3A4"/>
          </p15:clr>
        </p15:guide>
        <p15:guide id="2" orient="horz" pos="981">
          <p15:clr>
            <a:srgbClr val="A4A3A4"/>
          </p15:clr>
        </p15:guide>
        <p15:guide id="3" pos="476">
          <p15:clr>
            <a:srgbClr val="A4A3A4"/>
          </p15:clr>
        </p15:guide>
        <p15:guide id="4" pos="5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669A"/>
    <a:srgbClr val="005B9A"/>
    <a:srgbClr val="99CCFF"/>
    <a:srgbClr val="0091C8"/>
    <a:srgbClr val="74C2E1"/>
    <a:srgbClr val="0066FD"/>
    <a:srgbClr val="99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68415" autoAdjust="0"/>
  </p:normalViewPr>
  <p:slideViewPr>
    <p:cSldViewPr>
      <p:cViewPr varScale="1">
        <p:scale>
          <a:sx n="80" d="100"/>
          <a:sy n="80" d="100"/>
        </p:scale>
        <p:origin x="2142" y="90"/>
      </p:cViewPr>
      <p:guideLst>
        <p:guide orient="horz" pos="663"/>
        <p:guide orient="horz" pos="981"/>
        <p:guide pos="476"/>
        <p:guide pos="5284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492" y="10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6FAAC3D-54F3-4BF6-83EF-90B14FFE4C12}" type="datetimeFigureOut">
              <a:rPr lang="en-US"/>
              <a:pPr>
                <a:defRPr/>
              </a:pPr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1D8F4AA-4BA4-4315-8DA1-7BE038510E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3820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1160463" y="4343400"/>
            <a:ext cx="4572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11982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573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zh-C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824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安全声明：</a:t>
            </a: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为简化问题说明，本课程以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为例来描述相关技术。设备支持通过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协议和</a:t>
            </a:r>
            <a:r>
              <a:rPr lang="en-US" altLang="zh-CN" dirty="0" err="1" smtClean="0">
                <a:latin typeface="Arial" panose="020B0604020202020204" pitchFamily="34" charset="0"/>
              </a:rPr>
              <a:t>Stelnet</a:t>
            </a:r>
            <a:r>
              <a:rPr lang="zh-CN" altLang="en-US" dirty="0" smtClean="0">
                <a:latin typeface="Arial" panose="020B0604020202020204" pitchFamily="34" charset="0"/>
              </a:rPr>
              <a:t>协议登录。使用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、</a:t>
            </a:r>
            <a:r>
              <a:rPr lang="en-US" altLang="zh-CN" dirty="0" err="1" smtClean="0">
                <a:latin typeface="Arial" panose="020B0604020202020204" pitchFamily="34" charset="0"/>
              </a:rPr>
              <a:t>Stelnet</a:t>
            </a:r>
            <a:r>
              <a:rPr lang="en-US" altLang="zh-CN" dirty="0" smtClean="0">
                <a:latin typeface="Arial" panose="020B0604020202020204" pitchFamily="34" charset="0"/>
              </a:rPr>
              <a:t> v1</a:t>
            </a:r>
            <a:r>
              <a:rPr lang="zh-CN" altLang="en-US" dirty="0" smtClean="0">
                <a:latin typeface="Arial" panose="020B0604020202020204" pitchFamily="34" charset="0"/>
              </a:rPr>
              <a:t>协议存在安全风险，建议您使用</a:t>
            </a:r>
            <a:r>
              <a:rPr lang="en-US" altLang="zh-CN" dirty="0" err="1" smtClean="0">
                <a:latin typeface="Arial" panose="020B0604020202020204" pitchFamily="34" charset="0"/>
              </a:rPr>
              <a:t>STelnet</a:t>
            </a:r>
            <a:r>
              <a:rPr lang="en-US" altLang="zh-CN" dirty="0" smtClean="0">
                <a:latin typeface="Arial" panose="020B0604020202020204" pitchFamily="34" charset="0"/>
              </a:rPr>
              <a:t> v2</a:t>
            </a:r>
            <a:r>
              <a:rPr lang="zh-CN" altLang="en-US" dirty="0" smtClean="0">
                <a:latin typeface="Arial" panose="020B0604020202020204" pitchFamily="34" charset="0"/>
              </a:rPr>
              <a:t>登录设备。</a:t>
            </a:r>
          </a:p>
        </p:txBody>
      </p:sp>
    </p:spTree>
    <p:extLst>
      <p:ext uri="{BB962C8B-B14F-4D97-AF65-F5344CB8AC3E}">
        <p14:creationId xmlns:p14="http://schemas.microsoft.com/office/powerpoint/2010/main" val="239770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</p:spTree>
    <p:extLst>
      <p:ext uri="{BB962C8B-B14F-4D97-AF65-F5344CB8AC3E}">
        <p14:creationId xmlns:p14="http://schemas.microsoft.com/office/powerpoint/2010/main" val="2832653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提供了一个交互式操作界面，允许终端远程登录到任何可以充当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服务器的设备。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用户可以像通过</a:t>
            </a:r>
            <a:r>
              <a:rPr lang="en-US" altLang="zh-CN" dirty="0" smtClean="0">
                <a:latin typeface="Arial" panose="020B0604020202020204" pitchFamily="34" charset="0"/>
              </a:rPr>
              <a:t>Console</a:t>
            </a:r>
            <a:r>
              <a:rPr lang="zh-CN" altLang="en-US" dirty="0" smtClean="0">
                <a:latin typeface="Arial" panose="020B0604020202020204" pitchFamily="34" charset="0"/>
              </a:rPr>
              <a:t>口本地登录一样对设备进行操作。远端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服务器和终端之间无需直连，只需保证两者之间可以互相通信即可。通过使用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，用户可以方便的实现对设备进行远程管理和维护。</a:t>
            </a:r>
          </a:p>
          <a:p>
            <a:endParaRPr lang="zh-CN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01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1160463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以客户端</a:t>
            </a:r>
            <a:r>
              <a:rPr lang="en-US" altLang="zh-CN" dirty="0" smtClean="0">
                <a:latin typeface="Arial" panose="020B0604020202020204" pitchFamily="34" charset="0"/>
              </a:rPr>
              <a:t>/</a:t>
            </a:r>
            <a:r>
              <a:rPr lang="zh-CN" altLang="en-US" dirty="0" smtClean="0">
                <a:latin typeface="Arial" panose="020B0604020202020204" pitchFamily="34" charset="0"/>
              </a:rPr>
              <a:t>服务器模式运行。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基于</a:t>
            </a:r>
            <a:r>
              <a:rPr lang="en-US" altLang="zh-CN" dirty="0" smtClean="0">
                <a:latin typeface="Arial" panose="020B0604020202020204" pitchFamily="34" charset="0"/>
              </a:rPr>
              <a:t>TCP</a:t>
            </a:r>
            <a:r>
              <a:rPr lang="zh-CN" altLang="en-US" dirty="0" smtClean="0">
                <a:latin typeface="Arial" panose="020B0604020202020204" pitchFamily="34" charset="0"/>
              </a:rPr>
              <a:t>协议，服务器端口号默认是</a:t>
            </a:r>
            <a:r>
              <a:rPr lang="en-US" altLang="zh-CN" dirty="0" smtClean="0">
                <a:latin typeface="Arial" panose="020B0604020202020204" pitchFamily="34" charset="0"/>
              </a:rPr>
              <a:t>23</a:t>
            </a:r>
            <a:r>
              <a:rPr lang="zh-CN" altLang="en-US" dirty="0" smtClean="0">
                <a:latin typeface="Arial" panose="020B0604020202020204" pitchFamily="34" charset="0"/>
              </a:rPr>
              <a:t>，服务器通过该端口与客户端建立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连接。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706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CN" altLang="en-US" dirty="0" smtClean="0"/>
              <a:t>在配置</a:t>
            </a:r>
            <a:r>
              <a:rPr lang="en-US" altLang="zh-CN" dirty="0" smtClean="0"/>
              <a:t>Telnet</a:t>
            </a:r>
            <a:r>
              <a:rPr lang="zh-CN" altLang="en-US" dirty="0" smtClean="0"/>
              <a:t>登录用户界面时，必须配置认证方式，否则用户无法成功登录设备。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en-US" altLang="zh-CN" dirty="0" smtClean="0"/>
              <a:t>Telnet</a:t>
            </a:r>
            <a:r>
              <a:rPr lang="zh-CN" altLang="en-US" dirty="0" smtClean="0"/>
              <a:t>认证有两种模式：</a:t>
            </a:r>
            <a:r>
              <a:rPr lang="en-US" altLang="zh-CN" dirty="0" smtClean="0"/>
              <a:t>AAA</a:t>
            </a:r>
            <a:r>
              <a:rPr lang="zh-CN" altLang="en-US" dirty="0" smtClean="0"/>
              <a:t>模式，密码模式。</a:t>
            </a:r>
            <a:endParaRPr lang="en-US" altLang="zh-CN" dirty="0" smtClean="0"/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zh-CN" altLang="en-US" dirty="0" smtClean="0"/>
              <a:t>当配置用户界面的认证方式为</a:t>
            </a:r>
            <a:r>
              <a:rPr lang="en-US" altLang="zh-CN" dirty="0" smtClean="0"/>
              <a:t>AAA</a:t>
            </a:r>
            <a:r>
              <a:rPr lang="zh-CN" altLang="en-US" dirty="0" smtClean="0"/>
              <a:t>时，用户登录设备时需要首先输入登录用户名和密码才能登录。</a:t>
            </a:r>
          </a:p>
          <a:p>
            <a:pPr marL="228600" indent="-228600" eaLnBrk="1" hangingPunct="1">
              <a:buFont typeface="+mj-lt"/>
              <a:buAutoNum type="arabicPeriod"/>
              <a:defRPr/>
            </a:pPr>
            <a:r>
              <a:rPr lang="zh-CN" altLang="en-US" dirty="0" smtClean="0"/>
              <a:t>当配置用户界面的认证方式为</a:t>
            </a:r>
            <a:r>
              <a:rPr lang="en-US" altLang="zh-CN" dirty="0" smtClean="0"/>
              <a:t>password</a:t>
            </a:r>
            <a:r>
              <a:rPr lang="zh-CN" altLang="en-US" dirty="0" smtClean="0"/>
              <a:t>时，用户登录设备时需要首先输入登录密码才能登录。</a:t>
            </a:r>
          </a:p>
          <a:p>
            <a:pPr eaLnBrk="1" hangingPunct="1">
              <a:defRPr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4831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网络设备作为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服务器，通常使用密码认证机制来认证连接到</a:t>
            </a:r>
            <a:r>
              <a:rPr lang="en-US" altLang="zh-CN" dirty="0" smtClean="0">
                <a:latin typeface="Arial" panose="020B0604020202020204" pitchFamily="34" charset="0"/>
              </a:rPr>
              <a:t>VTY</a:t>
            </a:r>
            <a:r>
              <a:rPr lang="zh-CN" altLang="en-US" dirty="0" smtClean="0">
                <a:latin typeface="Arial" panose="020B0604020202020204" pitchFamily="34" charset="0"/>
              </a:rPr>
              <a:t>接口的用户。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dirty="0" smtClean="0">
                <a:latin typeface="Arial" panose="020B0604020202020204" pitchFamily="34" charset="0"/>
              </a:rPr>
              <a:t>VTY</a:t>
            </a:r>
            <a:r>
              <a:rPr lang="zh-CN" altLang="en-US" dirty="0" smtClean="0">
                <a:latin typeface="Arial" panose="020B0604020202020204" pitchFamily="34" charset="0"/>
              </a:rPr>
              <a:t>（</a:t>
            </a:r>
            <a:r>
              <a:rPr lang="en-US" altLang="zh-CN" dirty="0" smtClean="0">
                <a:latin typeface="Arial" panose="020B0604020202020204" pitchFamily="34" charset="0"/>
              </a:rPr>
              <a:t>Virtual Type Terminal</a:t>
            </a:r>
            <a:r>
              <a:rPr lang="zh-CN" altLang="en-US" dirty="0" smtClean="0">
                <a:latin typeface="Arial" panose="020B0604020202020204" pitchFamily="34" charset="0"/>
              </a:rPr>
              <a:t>）是网络设备用来管理和监控通过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方式登录的用户的界面。网络设备为每个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用户分配一个</a:t>
            </a:r>
            <a:r>
              <a:rPr lang="en-US" altLang="zh-CN" dirty="0" smtClean="0">
                <a:latin typeface="Arial" panose="020B0604020202020204" pitchFamily="34" charset="0"/>
              </a:rPr>
              <a:t>VTY</a:t>
            </a:r>
            <a:r>
              <a:rPr lang="zh-CN" altLang="en-US" dirty="0" smtClean="0">
                <a:latin typeface="Arial" panose="020B0604020202020204" pitchFamily="34" charset="0"/>
              </a:rPr>
              <a:t>界面。缺省情况下，</a:t>
            </a:r>
            <a:r>
              <a:rPr lang="en-US" altLang="zh-CN" dirty="0" smtClean="0">
                <a:latin typeface="Arial" panose="020B0604020202020204" pitchFamily="34" charset="0"/>
              </a:rPr>
              <a:t>ARG3</a:t>
            </a:r>
            <a:r>
              <a:rPr lang="zh-CN" altLang="en-US" dirty="0" smtClean="0">
                <a:latin typeface="Arial" panose="020B0604020202020204" pitchFamily="34" charset="0"/>
              </a:rPr>
              <a:t>系列路由器支持的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用户最大数目为</a:t>
            </a:r>
            <a:r>
              <a:rPr lang="en-US" altLang="zh-CN" dirty="0" smtClean="0">
                <a:latin typeface="Arial" panose="020B0604020202020204" pitchFamily="34" charset="0"/>
              </a:rPr>
              <a:t>5</a:t>
            </a:r>
            <a:r>
              <a:rPr lang="zh-CN" altLang="en-US" dirty="0" smtClean="0">
                <a:latin typeface="Arial" panose="020B0604020202020204" pitchFamily="34" charset="0"/>
              </a:rPr>
              <a:t>个，</a:t>
            </a:r>
            <a:r>
              <a:rPr lang="en-US" altLang="zh-CN" dirty="0" smtClean="0">
                <a:latin typeface="Arial" panose="020B0604020202020204" pitchFamily="34" charset="0"/>
              </a:rPr>
              <a:t>VTY 0 4</a:t>
            </a:r>
            <a:r>
              <a:rPr lang="zh-CN" altLang="en-US" dirty="0" smtClean="0">
                <a:latin typeface="Arial" panose="020B0604020202020204" pitchFamily="34" charset="0"/>
              </a:rPr>
              <a:t>的含义是</a:t>
            </a:r>
            <a:r>
              <a:rPr lang="en-US" altLang="zh-CN" dirty="0" smtClean="0">
                <a:latin typeface="Arial" panose="020B0604020202020204" pitchFamily="34" charset="0"/>
              </a:rPr>
              <a:t>VTY0</a:t>
            </a:r>
            <a:r>
              <a:rPr lang="zh-CN" altLang="en-US" dirty="0" smtClean="0">
                <a:latin typeface="Arial" panose="020B0604020202020204" pitchFamily="34" charset="0"/>
              </a:rPr>
              <a:t>，</a:t>
            </a:r>
            <a:r>
              <a:rPr lang="en-US" altLang="zh-CN" dirty="0" smtClean="0">
                <a:latin typeface="Arial" panose="020B0604020202020204" pitchFamily="34" charset="0"/>
              </a:rPr>
              <a:t>VTY1</a:t>
            </a:r>
            <a:r>
              <a:rPr lang="zh-CN" altLang="en-US" dirty="0" smtClean="0">
                <a:latin typeface="Arial" panose="020B0604020202020204" pitchFamily="34" charset="0"/>
              </a:rPr>
              <a:t>，</a:t>
            </a:r>
            <a:r>
              <a:rPr lang="en-US" altLang="zh-CN" dirty="0" smtClean="0">
                <a:latin typeface="Arial" panose="020B0604020202020204" pitchFamily="34" charset="0"/>
              </a:rPr>
              <a:t>VTY2</a:t>
            </a:r>
            <a:r>
              <a:rPr lang="zh-CN" altLang="en-US" dirty="0" smtClean="0">
                <a:latin typeface="Arial" panose="020B0604020202020204" pitchFamily="34" charset="0"/>
              </a:rPr>
              <a:t>，</a:t>
            </a:r>
            <a:r>
              <a:rPr lang="en-US" altLang="zh-CN" dirty="0" smtClean="0">
                <a:latin typeface="Arial" panose="020B0604020202020204" pitchFamily="34" charset="0"/>
              </a:rPr>
              <a:t>VTY3</a:t>
            </a:r>
            <a:r>
              <a:rPr lang="zh-CN" altLang="en-US" dirty="0" smtClean="0">
                <a:latin typeface="Arial" panose="020B0604020202020204" pitchFamily="34" charset="0"/>
              </a:rPr>
              <a:t>，</a:t>
            </a:r>
            <a:r>
              <a:rPr lang="en-US" altLang="zh-CN" dirty="0" smtClean="0">
                <a:latin typeface="Arial" panose="020B0604020202020204" pitchFamily="34" charset="0"/>
              </a:rPr>
              <a:t>VTY4</a:t>
            </a:r>
            <a:r>
              <a:rPr lang="zh-CN" altLang="en-US" dirty="0" smtClean="0">
                <a:latin typeface="Arial" panose="020B0604020202020204" pitchFamily="34" charset="0"/>
              </a:rPr>
              <a:t>。如果需要增加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用户的登录数量，可以使用</a:t>
            </a:r>
            <a:r>
              <a:rPr lang="en-US" altLang="zh-CN" b="1" dirty="0" smtClean="0">
                <a:latin typeface="Arial" panose="020B0604020202020204" pitchFamily="34" charset="0"/>
              </a:rPr>
              <a:t>user-interface maximum-</a:t>
            </a:r>
            <a:r>
              <a:rPr lang="en-US" altLang="zh-CN" b="1" dirty="0" err="1" smtClean="0">
                <a:latin typeface="Arial" panose="020B0604020202020204" pitchFamily="34" charset="0"/>
              </a:rPr>
              <a:t>vty</a:t>
            </a:r>
            <a:r>
              <a:rPr lang="zh-CN" altLang="en-US" dirty="0" smtClean="0">
                <a:latin typeface="Arial" panose="020B0604020202020204" pitchFamily="34" charset="0"/>
              </a:rPr>
              <a:t>命令来调整</a:t>
            </a:r>
            <a:r>
              <a:rPr lang="en-US" altLang="zh-CN" dirty="0" smtClean="0">
                <a:latin typeface="Arial" panose="020B0604020202020204" pitchFamily="34" charset="0"/>
              </a:rPr>
              <a:t>VTY</a:t>
            </a:r>
            <a:r>
              <a:rPr lang="zh-CN" altLang="en-US" dirty="0" smtClean="0">
                <a:latin typeface="Arial" panose="020B0604020202020204" pitchFamily="34" charset="0"/>
              </a:rPr>
              <a:t>界面的数量。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执行</a:t>
            </a:r>
            <a:r>
              <a:rPr lang="en-US" altLang="zh-CN" b="1" dirty="0" smtClean="0">
                <a:latin typeface="Arial" panose="020B0604020202020204" pitchFamily="34" charset="0"/>
              </a:rPr>
              <a:t>authentication-mode password</a:t>
            </a:r>
            <a:r>
              <a:rPr lang="zh-CN" altLang="en-US" dirty="0" smtClean="0">
                <a:latin typeface="Arial" panose="020B0604020202020204" pitchFamily="34" charset="0"/>
              </a:rPr>
              <a:t>命令，可以配置</a:t>
            </a:r>
            <a:r>
              <a:rPr lang="en-US" altLang="zh-CN" dirty="0" smtClean="0">
                <a:latin typeface="Arial" panose="020B0604020202020204" pitchFamily="34" charset="0"/>
              </a:rPr>
              <a:t>VTY</a:t>
            </a:r>
            <a:r>
              <a:rPr lang="zh-CN" altLang="en-US" dirty="0" smtClean="0">
                <a:latin typeface="Arial" panose="020B0604020202020204" pitchFamily="34" charset="0"/>
              </a:rPr>
              <a:t>通过密码对用户进行认证。</a:t>
            </a:r>
            <a:endParaRPr lang="en-US" altLang="zh-CN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注：不同</a:t>
            </a:r>
            <a:r>
              <a:rPr lang="en-US" altLang="zh-CN" dirty="0" smtClean="0">
                <a:latin typeface="Arial" panose="020B0604020202020204" pitchFamily="34" charset="0"/>
              </a:rPr>
              <a:t>VRP</a:t>
            </a:r>
            <a:r>
              <a:rPr lang="zh-CN" altLang="en-US" dirty="0" smtClean="0">
                <a:latin typeface="Arial" panose="020B0604020202020204" pitchFamily="34" charset="0"/>
              </a:rPr>
              <a:t>版本执行</a:t>
            </a:r>
            <a:r>
              <a:rPr lang="en-US" altLang="zh-CN" dirty="0" smtClean="0">
                <a:latin typeface="Arial" panose="020B0604020202020204" pitchFamily="34" charset="0"/>
              </a:rPr>
              <a:t>set authentication password cipher</a:t>
            </a:r>
            <a:r>
              <a:rPr lang="zh-CN" altLang="en-US" dirty="0" smtClean="0">
                <a:latin typeface="Arial" panose="020B0604020202020204" pitchFamily="34" charset="0"/>
              </a:rPr>
              <a:t>命令有差异：有些平台需要回车后输入密码，另外一些平台可直接在命令后输入密码。故在操作具体产品时请查阅相应</a:t>
            </a:r>
            <a:r>
              <a:rPr lang="en-US" altLang="zh-CN" dirty="0" smtClean="0">
                <a:latin typeface="Arial" panose="020B0604020202020204" pitchFamily="34" charset="0"/>
              </a:rPr>
              <a:t>VRP</a:t>
            </a:r>
            <a:r>
              <a:rPr lang="zh-CN" altLang="en-US" dirty="0" smtClean="0">
                <a:latin typeface="Arial" panose="020B0604020202020204" pitchFamily="34" charset="0"/>
              </a:rPr>
              <a:t>产品文档。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52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>
                <a:latin typeface="Arial" panose="020B0604020202020204" pitchFamily="34" charset="0"/>
              </a:rPr>
              <a:t>远端设备配置为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服务器之后，可以在客户端上执行</a:t>
            </a:r>
            <a:r>
              <a:rPr lang="en-US" altLang="zh-CN" b="1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命令来与服务器建立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连接。客户端会收到需要认证相关的提示信息，用户输入的认证密码需要匹配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服务器上保存的密码。认证通过之后，用户就可以通过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远程连接到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服务器上，在本地对远端的设备进行配置和管理。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881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4588" y="4356100"/>
            <a:ext cx="4572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/>
            <a:r>
              <a:rPr lang="en-US" altLang="zh-CN" dirty="0" smtClean="0">
                <a:latin typeface="Arial" panose="020B0604020202020204" pitchFamily="34" charset="0"/>
              </a:rPr>
              <a:t>1. </a:t>
            </a:r>
            <a:r>
              <a:rPr lang="zh-CN" altLang="en-US" dirty="0" smtClean="0">
                <a:latin typeface="Arial" panose="020B0604020202020204" pitchFamily="34" charset="0"/>
              </a:rPr>
              <a:t>如果无法建立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连接，首先验证设备是否可达。如果设备可达，再检查用户输入的密码是否正确。如果密码正确，再查看当前通过</a:t>
            </a:r>
            <a:r>
              <a:rPr lang="en-US" altLang="zh-CN" dirty="0" smtClean="0">
                <a:latin typeface="Arial" panose="020B0604020202020204" pitchFamily="34" charset="0"/>
              </a:rPr>
              <a:t>Telnet</a:t>
            </a:r>
            <a:r>
              <a:rPr lang="zh-CN" altLang="en-US" dirty="0" smtClean="0">
                <a:latin typeface="Arial" panose="020B0604020202020204" pitchFamily="34" charset="0"/>
              </a:rPr>
              <a:t>访问设备的用户数是否达到最大限制。如需增加用户数量，可以执行</a:t>
            </a:r>
            <a:r>
              <a:rPr lang="en-US" altLang="zh-CN" b="1" dirty="0" smtClean="0">
                <a:latin typeface="Arial" panose="020B0604020202020204" pitchFamily="34" charset="0"/>
              </a:rPr>
              <a:t>user-interface maximum-</a:t>
            </a:r>
            <a:r>
              <a:rPr lang="en-US" altLang="zh-CN" b="1" dirty="0" err="1" smtClean="0">
                <a:latin typeface="Arial" panose="020B0604020202020204" pitchFamily="34" charset="0"/>
              </a:rPr>
              <a:t>vty</a:t>
            </a:r>
            <a:r>
              <a:rPr lang="en-US" altLang="zh-CN" b="1" dirty="0" smtClean="0">
                <a:latin typeface="Arial" panose="020B0604020202020204" pitchFamily="34" charset="0"/>
              </a:rPr>
              <a:t> &lt;0-15&gt;</a:t>
            </a:r>
            <a:r>
              <a:rPr lang="zh-CN" altLang="en-US" dirty="0" smtClean="0">
                <a:latin typeface="Arial" panose="020B0604020202020204" pitchFamily="34" charset="0"/>
              </a:rPr>
              <a:t>命令，</a:t>
            </a:r>
            <a:r>
              <a:rPr lang="en-US" altLang="zh-CN" b="1" dirty="0" smtClean="0">
                <a:latin typeface="Arial" panose="020B0604020202020204" pitchFamily="34" charset="0"/>
              </a:rPr>
              <a:t>0-15</a:t>
            </a:r>
            <a:r>
              <a:rPr lang="zh-CN" altLang="en-US" dirty="0" smtClean="0">
                <a:latin typeface="Arial" panose="020B0604020202020204" pitchFamily="34" charset="0"/>
              </a:rPr>
              <a:t>表示支持的用户数。</a:t>
            </a:r>
            <a:endParaRPr lang="en-US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92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76" descr="新版面封面－红色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44000" cy="314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77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5578475"/>
            <a:ext cx="8207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>
            <a:spLocks noChangeArrowheads="1"/>
          </p:cNvSpPr>
          <p:nvPr userDrawn="1"/>
        </p:nvSpPr>
        <p:spPr bwMode="auto">
          <a:xfrm>
            <a:off x="755650" y="6205538"/>
            <a:ext cx="2616200" cy="2619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78220" tIns="39109" rIns="78220" bIns="39109">
            <a:spAutoFit/>
          </a:bodyPr>
          <a:lstStyle>
            <a:lvl1pPr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784225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784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sz="1200" dirty="0">
                <a:latin typeface="FrutigerNext LT Bold" charset="0"/>
                <a:ea typeface="MS PGothic" pitchFamily="34" charset="-128"/>
              </a:rPr>
              <a:t>HUAWEI TECHNOLOGIES CO., LTD.</a:t>
            </a:r>
            <a:endParaRPr lang="en-US" altLang="zh-CN" dirty="0">
              <a:ea typeface="MS PGothic" pitchFamily="34" charset="-128"/>
            </a:endParaRP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755650" y="2263775"/>
            <a:ext cx="5688013" cy="5794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矩形 6"/>
          <p:cNvSpPr>
            <a:spLocks noGrp="1" noChangeArrowheads="1"/>
          </p:cNvSpPr>
          <p:nvPr>
            <p:ph type="dt" sz="quarter" idx="10"/>
          </p:nvPr>
        </p:nvSpPr>
        <p:spPr>
          <a:xfrm>
            <a:off x="649288" y="669925"/>
            <a:ext cx="2530475" cy="476250"/>
          </a:xfrm>
        </p:spPr>
        <p:txBody>
          <a:bodyPr lIns="91440" tIns="45720" rIns="91440" bIns="45720"/>
          <a:lstStyle>
            <a:lvl1pPr defTabSz="914400" eaLnBrk="1" hangingPunct="1">
              <a:lnSpc>
                <a:spcPct val="100000"/>
              </a:lnSpc>
              <a:defRPr kumimoji="1" sz="1400">
                <a:solidFill>
                  <a:srgbClr val="808080"/>
                </a:solidFill>
                <a:latin typeface="FrutigerNext LT Bold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7984230"/>
      </p:ext>
    </p:extLst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1"/>
          </p:nvPr>
        </p:nvSpPr>
        <p:spPr>
          <a:xfrm>
            <a:off x="387350" y="1393825"/>
            <a:ext cx="7929563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255509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536" y="1393478"/>
            <a:ext cx="3887787" cy="41957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92650" y="1393478"/>
            <a:ext cx="3889375" cy="41957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FrutigerNext LT Bold" panose="020B0803040504020204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7DEB72FF-1789-4B05-9746-353A1E84FC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163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7830837"/>
      </p:ext>
    </p:extLst>
  </p:cSld>
  <p:clrMapOvr>
    <a:masterClrMapping/>
  </p:clrMapOvr>
  <p:transition advClick="0" advTm="8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866891"/>
      </p:ext>
    </p:extLst>
  </p:cSld>
  <p:clrMapOvr>
    <a:masterClrMapping/>
  </p:clrMapOvr>
  <p:transition advClick="0" advTm="8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2" descr="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文本框 3"/>
          <p:cNvSpPr txBox="1">
            <a:spLocks noChangeArrowheads="1"/>
          </p:cNvSpPr>
          <p:nvPr/>
        </p:nvSpPr>
        <p:spPr bwMode="auto">
          <a:xfrm>
            <a:off x="652463" y="6438900"/>
            <a:ext cx="2752725" cy="261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0098" tIns="40050" rIns="80098" bIns="4005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defRPr/>
            </a:pPr>
            <a:r>
              <a:rPr lang="en-US" altLang="zh-CN" sz="1200" dirty="0">
                <a:latin typeface="FrutigerNext LT Bold" charset="0"/>
                <a:ea typeface="MS PGothic" pitchFamily="34" charset="-128"/>
              </a:rPr>
              <a:t>HUAWEI TECHNOLOGIES CO., LTD.</a:t>
            </a:r>
            <a:endParaRPr lang="en-US" altLang="zh-CN" sz="2200" dirty="0">
              <a:ea typeface="MS PGothic" pitchFamily="34" charset="-128"/>
            </a:endParaRPr>
          </a:p>
        </p:txBody>
      </p:sp>
      <p:pic>
        <p:nvPicPr>
          <p:cNvPr id="1028" name="图片 4" descr="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63992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矩形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1113" y="6489700"/>
            <a:ext cx="2097087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5000"/>
              </a:lnSpc>
              <a:defRPr sz="1200">
                <a:latin typeface="FrutigerNext LT Bold" pitchFamily="20" charset="0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" name="矩形 6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333375"/>
            <a:ext cx="7745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1" name="矩形 7"/>
          <p:cNvSpPr>
            <a:spLocks noChangeArrowheads="1"/>
          </p:cNvSpPr>
          <p:nvPr/>
        </p:nvSpPr>
        <p:spPr bwMode="auto">
          <a:xfrm>
            <a:off x="3892550" y="6438900"/>
            <a:ext cx="1549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067" tIns="40030" rIns="80067" bIns="40030">
            <a:spAutoFit/>
          </a:bodyPr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latin typeface="FrutigerNext LT Bold" panose="020B0803040504020204" pitchFamily="34" charset="0"/>
              </a:rPr>
              <a:t>Huawei Confidential </a:t>
            </a:r>
          </a:p>
        </p:txBody>
      </p:sp>
      <p:sp>
        <p:nvSpPr>
          <p:cNvPr id="1032" name="矩形 8"/>
          <p:cNvSpPr>
            <a:spLocks noChangeArrowheads="1"/>
          </p:cNvSpPr>
          <p:nvPr/>
        </p:nvSpPr>
        <p:spPr bwMode="auto">
          <a:xfrm>
            <a:off x="-1908175" y="528638"/>
            <a:ext cx="1844675" cy="530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8" tIns="40050" rIns="80098" bIns="40050"/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英文标题</a:t>
            </a:r>
            <a:r>
              <a:rPr lang="en-US" altLang="zh-CN" sz="1100">
                <a:solidFill>
                  <a:schemeClr val="bg1"/>
                </a:solidFill>
              </a:rPr>
              <a:t>:32-35pt 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 R153 G0 B0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内部使用字体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FrutigerNext LT Medium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外部使用字体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 Arial</a:t>
            </a:r>
          </a:p>
          <a:p>
            <a:pPr algn="r">
              <a:lnSpc>
                <a:spcPct val="7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中文标题</a:t>
            </a:r>
            <a:r>
              <a:rPr lang="en-US" altLang="zh-CN" sz="1100">
                <a:solidFill>
                  <a:schemeClr val="bg1"/>
                </a:solidFill>
              </a:rPr>
              <a:t>:30-32pt 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 R153 G0 B0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字体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黑体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英文正文</a:t>
            </a:r>
            <a:r>
              <a:rPr lang="en-US" altLang="zh-CN" sz="1100">
                <a:solidFill>
                  <a:schemeClr val="bg1"/>
                </a:solidFill>
              </a:rPr>
              <a:t>:20-22pt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子目录 </a:t>
            </a:r>
            <a:r>
              <a:rPr lang="en-US" altLang="zh-CN" sz="1100">
                <a:solidFill>
                  <a:schemeClr val="bg1"/>
                </a:solidFill>
              </a:rPr>
              <a:t>(2-5</a:t>
            </a:r>
            <a:r>
              <a:rPr lang="zh-CN" altLang="en-US" sz="1100">
                <a:solidFill>
                  <a:schemeClr val="bg1"/>
                </a:solidFill>
              </a:rPr>
              <a:t>级</a:t>
            </a:r>
            <a:r>
              <a:rPr lang="en-US" altLang="zh-CN" sz="1100">
                <a:solidFill>
                  <a:schemeClr val="bg1"/>
                </a:solidFill>
              </a:rPr>
              <a:t>) :18pt 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黑色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内部使用字体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FrutigerNext LT Regular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外部使用字体 </a:t>
            </a:r>
            <a:r>
              <a:rPr lang="en-US" altLang="zh-CN" sz="1100">
                <a:solidFill>
                  <a:schemeClr val="bg1"/>
                </a:solidFill>
                <a:latin typeface="FrutigerNext LT Regular" panose="020B0503040504020204" pitchFamily="34" charset="0"/>
              </a:rPr>
              <a:t>: Arial</a:t>
            </a:r>
          </a:p>
          <a:p>
            <a:pPr algn="r">
              <a:lnSpc>
                <a:spcPct val="7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中文正文</a:t>
            </a:r>
            <a:r>
              <a:rPr lang="en-US" altLang="zh-CN" sz="1100">
                <a:solidFill>
                  <a:schemeClr val="bg1"/>
                </a:solidFill>
              </a:rPr>
              <a:t>:18-20pt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子目录</a:t>
            </a:r>
            <a:r>
              <a:rPr lang="en-US" altLang="zh-CN" sz="1100">
                <a:solidFill>
                  <a:schemeClr val="bg1"/>
                </a:solidFill>
              </a:rPr>
              <a:t>(2-5</a:t>
            </a:r>
            <a:r>
              <a:rPr lang="zh-CN" altLang="en-US" sz="1100">
                <a:solidFill>
                  <a:schemeClr val="bg1"/>
                </a:solidFill>
              </a:rPr>
              <a:t>级</a:t>
            </a:r>
            <a:r>
              <a:rPr lang="en-US" altLang="zh-CN" sz="1100">
                <a:solidFill>
                  <a:schemeClr val="bg1"/>
                </a:solidFill>
              </a:rPr>
              <a:t>):18pt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颜色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黑色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</a:rPr>
              <a:t>字体</a:t>
            </a:r>
            <a:r>
              <a:rPr lang="en-US" altLang="zh-CN" sz="1100">
                <a:solidFill>
                  <a:schemeClr val="bg1"/>
                </a:solidFill>
              </a:rPr>
              <a:t>:</a:t>
            </a:r>
            <a:r>
              <a:rPr lang="zh-CN" altLang="en-US" sz="1100">
                <a:solidFill>
                  <a:schemeClr val="bg1"/>
                </a:solidFill>
              </a:rPr>
              <a:t>细黑体 </a:t>
            </a: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</a:endParaRPr>
          </a:p>
          <a:p>
            <a:pPr algn="r"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/>
          </a:p>
        </p:txBody>
      </p:sp>
      <p:sp>
        <p:nvSpPr>
          <p:cNvPr id="1033" name="矩形 9"/>
          <p:cNvSpPr>
            <a:spLocks noChangeArrowheads="1"/>
          </p:cNvSpPr>
          <p:nvPr/>
        </p:nvSpPr>
        <p:spPr bwMode="auto">
          <a:xfrm>
            <a:off x="9199563" y="1423988"/>
            <a:ext cx="1049337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8" tIns="40050" rIns="80098" bIns="40050"/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配色参考方案：</a:t>
            </a:r>
          </a:p>
          <a:p>
            <a:pPr>
              <a:lnSpc>
                <a:spcPct val="120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chemeClr val="bg1"/>
                </a:solidFill>
                <a:latin typeface="华文细黑" panose="02010600040101010101" pitchFamily="2" charset="-122"/>
              </a:rPr>
              <a:t>13</a:t>
            </a: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组配色方案，同一页面内只选择一组使用。（仅供参考）</a:t>
            </a: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zh-CN" altLang="en-US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zh-CN" altLang="en-US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</p:txBody>
      </p:sp>
      <p:sp>
        <p:nvSpPr>
          <p:cNvPr id="1034" name="矩形 10"/>
          <p:cNvSpPr>
            <a:spLocks noChangeArrowheads="1"/>
          </p:cNvSpPr>
          <p:nvPr/>
        </p:nvSpPr>
        <p:spPr bwMode="auto">
          <a:xfrm>
            <a:off x="9199563" y="-61913"/>
            <a:ext cx="1049337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8" tIns="40050" rIns="80098" bIns="40050"/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en-US" sz="1100">
                <a:solidFill>
                  <a:schemeClr val="bg1"/>
                </a:solidFill>
                <a:latin typeface="华文细黑" panose="02010600040101010101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chemeClr val="bg1"/>
                </a:solidFill>
                <a:latin typeface="华文细黑" panose="02010600040101010101" pitchFamily="2" charset="-122"/>
              </a:rPr>
              <a:t>.</a:t>
            </a: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None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  <a:p>
            <a:pPr>
              <a:lnSpc>
                <a:spcPct val="125000"/>
              </a:lnSpc>
              <a:buClr>
                <a:schemeClr val="bg2"/>
              </a:buClr>
              <a:buSzPct val="60000"/>
              <a:buFont typeface="Wingdings" panose="05000000000000000000" pitchFamily="2" charset="2"/>
              <a:buChar char="l"/>
            </a:pPr>
            <a:endParaRPr lang="en-US" altLang="zh-CN" sz="1100">
              <a:solidFill>
                <a:schemeClr val="bg1"/>
              </a:solidFill>
              <a:latin typeface="华文细黑" panose="02010600040101010101" pitchFamily="2" charset="-122"/>
            </a:endParaRPr>
          </a:p>
        </p:txBody>
      </p:sp>
      <p:sp>
        <p:nvSpPr>
          <p:cNvPr id="1035" name="矩形 12"/>
          <p:cNvSpPr>
            <a:spLocks noChangeArrowheads="1"/>
          </p:cNvSpPr>
          <p:nvPr/>
        </p:nvSpPr>
        <p:spPr bwMode="auto">
          <a:xfrm>
            <a:off x="9269413" y="3429000"/>
            <a:ext cx="919162" cy="3490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ctr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zh-CN" altLang="en-US"/>
          </a:p>
        </p:txBody>
      </p:sp>
      <p:grpSp>
        <p:nvGrpSpPr>
          <p:cNvPr id="1036" name="组合 13"/>
          <p:cNvGrpSpPr>
            <a:grpSpLocks/>
          </p:cNvGrpSpPr>
          <p:nvPr/>
        </p:nvGrpSpPr>
        <p:grpSpPr bwMode="auto">
          <a:xfrm>
            <a:off x="9355138" y="3789363"/>
            <a:ext cx="739775" cy="182562"/>
            <a:chOff x="5893" y="2387"/>
            <a:chExt cx="466" cy="115"/>
          </a:xfrm>
        </p:grpSpPr>
        <p:sp>
          <p:nvSpPr>
            <p:cNvPr id="1097" name="矩形 14"/>
            <p:cNvSpPr>
              <a:spLocks noChangeArrowheads="1"/>
            </p:cNvSpPr>
            <p:nvPr userDrawn="1"/>
          </p:nvSpPr>
          <p:spPr bwMode="auto">
            <a:xfrm flipV="1">
              <a:off x="6010" y="2387"/>
              <a:ext cx="116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8" name="矩形 15"/>
            <p:cNvSpPr>
              <a:spLocks noChangeArrowheads="1"/>
            </p:cNvSpPr>
            <p:nvPr userDrawn="1"/>
          </p:nvSpPr>
          <p:spPr bwMode="auto">
            <a:xfrm flipV="1">
              <a:off x="6126" y="2387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9" name="矩形 16"/>
            <p:cNvSpPr>
              <a:spLocks noChangeArrowheads="1"/>
            </p:cNvSpPr>
            <p:nvPr userDrawn="1"/>
          </p:nvSpPr>
          <p:spPr bwMode="auto">
            <a:xfrm flipV="1">
              <a:off x="6242" y="2387"/>
              <a:ext cx="117" cy="115"/>
            </a:xfrm>
            <a:prstGeom prst="rect">
              <a:avLst/>
            </a:prstGeom>
            <a:solidFill>
              <a:srgbClr val="9966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100" name="矩形 17"/>
            <p:cNvSpPr>
              <a:spLocks noChangeArrowheads="1"/>
            </p:cNvSpPr>
            <p:nvPr userDrawn="1"/>
          </p:nvSpPr>
          <p:spPr bwMode="auto">
            <a:xfrm flipV="1">
              <a:off x="5893" y="2387"/>
              <a:ext cx="117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37" name="组合 18"/>
          <p:cNvGrpSpPr>
            <a:grpSpLocks/>
          </p:cNvGrpSpPr>
          <p:nvPr/>
        </p:nvGrpSpPr>
        <p:grpSpPr bwMode="auto">
          <a:xfrm>
            <a:off x="9355138" y="4005263"/>
            <a:ext cx="739775" cy="182562"/>
            <a:chOff x="5893" y="2523"/>
            <a:chExt cx="466" cy="115"/>
          </a:xfrm>
        </p:grpSpPr>
        <p:sp>
          <p:nvSpPr>
            <p:cNvPr id="1093" name="矩形 19"/>
            <p:cNvSpPr>
              <a:spLocks noChangeArrowheads="1"/>
            </p:cNvSpPr>
            <p:nvPr userDrawn="1"/>
          </p:nvSpPr>
          <p:spPr bwMode="auto">
            <a:xfrm flipV="1">
              <a:off x="6010" y="2523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4" name="矩形 20"/>
            <p:cNvSpPr>
              <a:spLocks noChangeArrowheads="1"/>
            </p:cNvSpPr>
            <p:nvPr userDrawn="1"/>
          </p:nvSpPr>
          <p:spPr bwMode="auto">
            <a:xfrm flipV="1">
              <a:off x="6126" y="2523"/>
              <a:ext cx="116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5" name="矩形 21"/>
            <p:cNvSpPr>
              <a:spLocks noChangeArrowheads="1"/>
            </p:cNvSpPr>
            <p:nvPr userDrawn="1"/>
          </p:nvSpPr>
          <p:spPr bwMode="auto">
            <a:xfrm flipV="1">
              <a:off x="6242" y="2523"/>
              <a:ext cx="117" cy="115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6" name="矩形 22"/>
            <p:cNvSpPr>
              <a:spLocks noChangeArrowheads="1"/>
            </p:cNvSpPr>
            <p:nvPr userDrawn="1"/>
          </p:nvSpPr>
          <p:spPr bwMode="auto">
            <a:xfrm flipV="1">
              <a:off x="5893" y="2523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38" name="组合 23"/>
          <p:cNvGrpSpPr>
            <a:grpSpLocks/>
          </p:cNvGrpSpPr>
          <p:nvPr/>
        </p:nvGrpSpPr>
        <p:grpSpPr bwMode="auto">
          <a:xfrm>
            <a:off x="9355138" y="4221163"/>
            <a:ext cx="739775" cy="182562"/>
            <a:chOff x="5893" y="2659"/>
            <a:chExt cx="466" cy="115"/>
          </a:xfrm>
        </p:grpSpPr>
        <p:sp>
          <p:nvSpPr>
            <p:cNvPr id="1089" name="矩形 24"/>
            <p:cNvSpPr>
              <a:spLocks noChangeArrowheads="1"/>
            </p:cNvSpPr>
            <p:nvPr userDrawn="1"/>
          </p:nvSpPr>
          <p:spPr bwMode="auto">
            <a:xfrm flipV="1">
              <a:off x="6010" y="2659"/>
              <a:ext cx="116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0" name="矩形 25"/>
            <p:cNvSpPr>
              <a:spLocks noChangeArrowheads="1"/>
            </p:cNvSpPr>
            <p:nvPr userDrawn="1"/>
          </p:nvSpPr>
          <p:spPr bwMode="auto">
            <a:xfrm flipV="1">
              <a:off x="6126" y="2659"/>
              <a:ext cx="116" cy="115"/>
            </a:xfrm>
            <a:prstGeom prst="rect">
              <a:avLst/>
            </a:prstGeom>
            <a:solidFill>
              <a:srgbClr val="00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1" name="矩形 26"/>
            <p:cNvSpPr>
              <a:spLocks noChangeArrowheads="1"/>
            </p:cNvSpPr>
            <p:nvPr userDrawn="1"/>
          </p:nvSpPr>
          <p:spPr bwMode="auto">
            <a:xfrm flipV="1">
              <a:off x="6242" y="2659"/>
              <a:ext cx="117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92" name="矩形 27"/>
            <p:cNvSpPr>
              <a:spLocks noChangeArrowheads="1"/>
            </p:cNvSpPr>
            <p:nvPr userDrawn="1"/>
          </p:nvSpPr>
          <p:spPr bwMode="auto">
            <a:xfrm flipV="1">
              <a:off x="5893" y="2659"/>
              <a:ext cx="117" cy="11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39" name="组合 28"/>
          <p:cNvGrpSpPr>
            <a:grpSpLocks/>
          </p:cNvGrpSpPr>
          <p:nvPr/>
        </p:nvGrpSpPr>
        <p:grpSpPr bwMode="auto">
          <a:xfrm>
            <a:off x="9355138" y="3573463"/>
            <a:ext cx="739775" cy="188912"/>
            <a:chOff x="5893" y="2251"/>
            <a:chExt cx="466" cy="119"/>
          </a:xfrm>
        </p:grpSpPr>
        <p:sp>
          <p:nvSpPr>
            <p:cNvPr id="1085" name="矩形 29"/>
            <p:cNvSpPr>
              <a:spLocks noChangeArrowheads="1"/>
            </p:cNvSpPr>
            <p:nvPr userDrawn="1"/>
          </p:nvSpPr>
          <p:spPr bwMode="auto">
            <a:xfrm flipV="1">
              <a:off x="6126" y="2251"/>
              <a:ext cx="116" cy="119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6" name="矩形 30"/>
            <p:cNvSpPr>
              <a:spLocks noChangeArrowheads="1"/>
            </p:cNvSpPr>
            <p:nvPr userDrawn="1"/>
          </p:nvSpPr>
          <p:spPr bwMode="auto">
            <a:xfrm flipV="1">
              <a:off x="6242" y="2251"/>
              <a:ext cx="117" cy="119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7" name="矩形 31"/>
            <p:cNvSpPr>
              <a:spLocks noChangeArrowheads="1"/>
            </p:cNvSpPr>
            <p:nvPr userDrawn="1"/>
          </p:nvSpPr>
          <p:spPr bwMode="auto">
            <a:xfrm flipV="1">
              <a:off x="5893" y="2251"/>
              <a:ext cx="117" cy="11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8" name="矩形 32"/>
            <p:cNvSpPr>
              <a:spLocks noChangeArrowheads="1"/>
            </p:cNvSpPr>
            <p:nvPr userDrawn="1"/>
          </p:nvSpPr>
          <p:spPr bwMode="auto">
            <a:xfrm flipV="1">
              <a:off x="6010" y="2251"/>
              <a:ext cx="116" cy="119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0" name="组合 33"/>
          <p:cNvGrpSpPr>
            <a:grpSpLocks/>
          </p:cNvGrpSpPr>
          <p:nvPr/>
        </p:nvGrpSpPr>
        <p:grpSpPr bwMode="auto">
          <a:xfrm>
            <a:off x="9355138" y="4581525"/>
            <a:ext cx="739775" cy="182563"/>
            <a:chOff x="5893" y="2886"/>
            <a:chExt cx="466" cy="115"/>
          </a:xfrm>
        </p:grpSpPr>
        <p:sp>
          <p:nvSpPr>
            <p:cNvPr id="1081" name="矩形 34"/>
            <p:cNvSpPr>
              <a:spLocks noChangeArrowheads="1"/>
            </p:cNvSpPr>
            <p:nvPr userDrawn="1"/>
          </p:nvSpPr>
          <p:spPr bwMode="auto">
            <a:xfrm flipV="1">
              <a:off x="6010" y="2886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2" name="矩形 35"/>
            <p:cNvSpPr>
              <a:spLocks noChangeArrowheads="1"/>
            </p:cNvSpPr>
            <p:nvPr userDrawn="1"/>
          </p:nvSpPr>
          <p:spPr bwMode="auto">
            <a:xfrm flipV="1">
              <a:off x="6126" y="2886"/>
              <a:ext cx="116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3" name="矩形 36"/>
            <p:cNvSpPr>
              <a:spLocks noChangeArrowheads="1"/>
            </p:cNvSpPr>
            <p:nvPr userDrawn="1"/>
          </p:nvSpPr>
          <p:spPr bwMode="auto">
            <a:xfrm flipV="1">
              <a:off x="6242" y="2886"/>
              <a:ext cx="117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4" name="矩形 37"/>
            <p:cNvSpPr>
              <a:spLocks noChangeArrowheads="1"/>
            </p:cNvSpPr>
            <p:nvPr userDrawn="1"/>
          </p:nvSpPr>
          <p:spPr bwMode="auto">
            <a:xfrm flipV="1">
              <a:off x="5893" y="2886"/>
              <a:ext cx="117" cy="1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1" name="组合 38"/>
          <p:cNvGrpSpPr>
            <a:grpSpLocks/>
          </p:cNvGrpSpPr>
          <p:nvPr/>
        </p:nvGrpSpPr>
        <p:grpSpPr bwMode="auto">
          <a:xfrm>
            <a:off x="9355138" y="4797425"/>
            <a:ext cx="739775" cy="182563"/>
            <a:chOff x="5893" y="3022"/>
            <a:chExt cx="466" cy="115"/>
          </a:xfrm>
        </p:grpSpPr>
        <p:sp>
          <p:nvSpPr>
            <p:cNvPr id="1077" name="矩形 39"/>
            <p:cNvSpPr>
              <a:spLocks noChangeArrowheads="1"/>
            </p:cNvSpPr>
            <p:nvPr userDrawn="1"/>
          </p:nvSpPr>
          <p:spPr bwMode="auto">
            <a:xfrm flipV="1">
              <a:off x="6010" y="3022"/>
              <a:ext cx="116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8" name="矩形 40"/>
            <p:cNvSpPr>
              <a:spLocks noChangeArrowheads="1"/>
            </p:cNvSpPr>
            <p:nvPr userDrawn="1"/>
          </p:nvSpPr>
          <p:spPr bwMode="auto">
            <a:xfrm flipV="1">
              <a:off x="6126" y="3022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9" name="矩形 41"/>
            <p:cNvSpPr>
              <a:spLocks noChangeArrowheads="1"/>
            </p:cNvSpPr>
            <p:nvPr userDrawn="1"/>
          </p:nvSpPr>
          <p:spPr bwMode="auto">
            <a:xfrm flipV="1">
              <a:off x="6242" y="3022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80" name="矩形 42"/>
            <p:cNvSpPr>
              <a:spLocks noChangeArrowheads="1"/>
            </p:cNvSpPr>
            <p:nvPr userDrawn="1"/>
          </p:nvSpPr>
          <p:spPr bwMode="auto">
            <a:xfrm flipV="1">
              <a:off x="5893" y="3022"/>
              <a:ext cx="117" cy="115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2" name="组合 43"/>
          <p:cNvGrpSpPr>
            <a:grpSpLocks/>
          </p:cNvGrpSpPr>
          <p:nvPr/>
        </p:nvGrpSpPr>
        <p:grpSpPr bwMode="auto">
          <a:xfrm>
            <a:off x="9355138" y="5013325"/>
            <a:ext cx="739775" cy="182563"/>
            <a:chOff x="5893" y="3158"/>
            <a:chExt cx="466" cy="115"/>
          </a:xfrm>
        </p:grpSpPr>
        <p:sp>
          <p:nvSpPr>
            <p:cNvPr id="1073" name="矩形 44"/>
            <p:cNvSpPr>
              <a:spLocks noChangeArrowheads="1"/>
            </p:cNvSpPr>
            <p:nvPr userDrawn="1"/>
          </p:nvSpPr>
          <p:spPr bwMode="auto">
            <a:xfrm flipV="1">
              <a:off x="6010" y="3158"/>
              <a:ext cx="116" cy="115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4" name="矩形 45"/>
            <p:cNvSpPr>
              <a:spLocks noChangeArrowheads="1"/>
            </p:cNvSpPr>
            <p:nvPr userDrawn="1"/>
          </p:nvSpPr>
          <p:spPr bwMode="auto">
            <a:xfrm flipV="1">
              <a:off x="6126" y="3158"/>
              <a:ext cx="116" cy="11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5" name="矩形 46"/>
            <p:cNvSpPr>
              <a:spLocks noChangeArrowheads="1"/>
            </p:cNvSpPr>
            <p:nvPr userDrawn="1"/>
          </p:nvSpPr>
          <p:spPr bwMode="auto">
            <a:xfrm flipV="1">
              <a:off x="6242" y="3158"/>
              <a:ext cx="117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6" name="矩形 47"/>
            <p:cNvSpPr>
              <a:spLocks noChangeArrowheads="1"/>
            </p:cNvSpPr>
            <p:nvPr userDrawn="1"/>
          </p:nvSpPr>
          <p:spPr bwMode="auto">
            <a:xfrm flipV="1">
              <a:off x="5893" y="3158"/>
              <a:ext cx="117" cy="115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3" name="组合 48"/>
          <p:cNvGrpSpPr>
            <a:grpSpLocks/>
          </p:cNvGrpSpPr>
          <p:nvPr/>
        </p:nvGrpSpPr>
        <p:grpSpPr bwMode="auto">
          <a:xfrm>
            <a:off x="9355138" y="5373688"/>
            <a:ext cx="739775" cy="182562"/>
            <a:chOff x="5893" y="3385"/>
            <a:chExt cx="466" cy="115"/>
          </a:xfrm>
        </p:grpSpPr>
        <p:sp>
          <p:nvSpPr>
            <p:cNvPr id="1069" name="矩形 49"/>
            <p:cNvSpPr>
              <a:spLocks noChangeArrowheads="1"/>
            </p:cNvSpPr>
            <p:nvPr userDrawn="1"/>
          </p:nvSpPr>
          <p:spPr bwMode="auto">
            <a:xfrm flipV="1">
              <a:off x="6010" y="3385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0" name="矩形 50"/>
            <p:cNvSpPr>
              <a:spLocks noChangeArrowheads="1"/>
            </p:cNvSpPr>
            <p:nvPr userDrawn="1"/>
          </p:nvSpPr>
          <p:spPr bwMode="auto">
            <a:xfrm flipV="1">
              <a:off x="6126" y="3385"/>
              <a:ext cx="116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1" name="矩形 51"/>
            <p:cNvSpPr>
              <a:spLocks noChangeArrowheads="1"/>
            </p:cNvSpPr>
            <p:nvPr userDrawn="1"/>
          </p:nvSpPr>
          <p:spPr bwMode="auto">
            <a:xfrm flipV="1">
              <a:off x="6242" y="3385"/>
              <a:ext cx="117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72" name="矩形 52"/>
            <p:cNvSpPr>
              <a:spLocks noChangeArrowheads="1"/>
            </p:cNvSpPr>
            <p:nvPr userDrawn="1"/>
          </p:nvSpPr>
          <p:spPr bwMode="auto">
            <a:xfrm flipV="1">
              <a:off x="5893" y="3385"/>
              <a:ext cx="117" cy="1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4" name="组合 53"/>
          <p:cNvGrpSpPr>
            <a:grpSpLocks/>
          </p:cNvGrpSpPr>
          <p:nvPr/>
        </p:nvGrpSpPr>
        <p:grpSpPr bwMode="auto">
          <a:xfrm>
            <a:off x="9355138" y="5589588"/>
            <a:ext cx="739775" cy="182562"/>
            <a:chOff x="5893" y="3521"/>
            <a:chExt cx="466" cy="115"/>
          </a:xfrm>
        </p:grpSpPr>
        <p:sp>
          <p:nvSpPr>
            <p:cNvPr id="1065" name="矩形 54"/>
            <p:cNvSpPr>
              <a:spLocks noChangeArrowheads="1"/>
            </p:cNvSpPr>
            <p:nvPr userDrawn="1"/>
          </p:nvSpPr>
          <p:spPr bwMode="auto">
            <a:xfrm flipV="1">
              <a:off x="6010" y="3521"/>
              <a:ext cx="116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6" name="矩形 55"/>
            <p:cNvSpPr>
              <a:spLocks noChangeArrowheads="1"/>
            </p:cNvSpPr>
            <p:nvPr userDrawn="1"/>
          </p:nvSpPr>
          <p:spPr bwMode="auto">
            <a:xfrm flipV="1">
              <a:off x="6126" y="3521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7" name="矩形 56"/>
            <p:cNvSpPr>
              <a:spLocks noChangeArrowheads="1"/>
            </p:cNvSpPr>
            <p:nvPr userDrawn="1"/>
          </p:nvSpPr>
          <p:spPr bwMode="auto">
            <a:xfrm flipV="1">
              <a:off x="6242" y="3521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8" name="矩形 57"/>
            <p:cNvSpPr>
              <a:spLocks noChangeArrowheads="1"/>
            </p:cNvSpPr>
            <p:nvPr userDrawn="1"/>
          </p:nvSpPr>
          <p:spPr bwMode="auto">
            <a:xfrm flipV="1">
              <a:off x="5893" y="3521"/>
              <a:ext cx="117" cy="1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5" name="组合 58"/>
          <p:cNvGrpSpPr>
            <a:grpSpLocks/>
          </p:cNvGrpSpPr>
          <p:nvPr/>
        </p:nvGrpSpPr>
        <p:grpSpPr bwMode="auto">
          <a:xfrm>
            <a:off x="9355138" y="5805488"/>
            <a:ext cx="739775" cy="182562"/>
            <a:chOff x="5893" y="3657"/>
            <a:chExt cx="466" cy="115"/>
          </a:xfrm>
        </p:grpSpPr>
        <p:sp>
          <p:nvSpPr>
            <p:cNvPr id="1061" name="矩形 59"/>
            <p:cNvSpPr>
              <a:spLocks noChangeArrowheads="1"/>
            </p:cNvSpPr>
            <p:nvPr userDrawn="1"/>
          </p:nvSpPr>
          <p:spPr bwMode="auto">
            <a:xfrm flipV="1">
              <a:off x="6010" y="3657"/>
              <a:ext cx="116" cy="115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2" name="矩形 60"/>
            <p:cNvSpPr>
              <a:spLocks noChangeArrowheads="1"/>
            </p:cNvSpPr>
            <p:nvPr userDrawn="1"/>
          </p:nvSpPr>
          <p:spPr bwMode="auto">
            <a:xfrm flipV="1">
              <a:off x="6126" y="3657"/>
              <a:ext cx="116" cy="11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3" name="矩形 61"/>
            <p:cNvSpPr>
              <a:spLocks noChangeArrowheads="1"/>
            </p:cNvSpPr>
            <p:nvPr userDrawn="1"/>
          </p:nvSpPr>
          <p:spPr bwMode="auto">
            <a:xfrm flipV="1">
              <a:off x="6242" y="3657"/>
              <a:ext cx="117" cy="115"/>
            </a:xfrm>
            <a:prstGeom prst="rect">
              <a:avLst/>
            </a:prstGeom>
            <a:solidFill>
              <a:srgbClr val="99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4" name="矩形 62"/>
            <p:cNvSpPr>
              <a:spLocks noChangeArrowheads="1"/>
            </p:cNvSpPr>
            <p:nvPr userDrawn="1"/>
          </p:nvSpPr>
          <p:spPr bwMode="auto">
            <a:xfrm flipV="1">
              <a:off x="5893" y="3657"/>
              <a:ext cx="117" cy="1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6" name="组合 63"/>
          <p:cNvGrpSpPr>
            <a:grpSpLocks/>
          </p:cNvGrpSpPr>
          <p:nvPr/>
        </p:nvGrpSpPr>
        <p:grpSpPr bwMode="auto">
          <a:xfrm>
            <a:off x="9355138" y="6165850"/>
            <a:ext cx="739775" cy="182563"/>
            <a:chOff x="5893" y="3884"/>
            <a:chExt cx="466" cy="115"/>
          </a:xfrm>
        </p:grpSpPr>
        <p:sp>
          <p:nvSpPr>
            <p:cNvPr id="1057" name="矩形 64"/>
            <p:cNvSpPr>
              <a:spLocks noChangeArrowheads="1"/>
            </p:cNvSpPr>
            <p:nvPr userDrawn="1"/>
          </p:nvSpPr>
          <p:spPr bwMode="auto">
            <a:xfrm flipV="1">
              <a:off x="6010" y="3884"/>
              <a:ext cx="116" cy="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8" name="矩形 65"/>
            <p:cNvSpPr>
              <a:spLocks noChangeArrowheads="1"/>
            </p:cNvSpPr>
            <p:nvPr userDrawn="1"/>
          </p:nvSpPr>
          <p:spPr bwMode="auto">
            <a:xfrm flipV="1">
              <a:off x="6126" y="3884"/>
              <a:ext cx="116" cy="11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9" name="矩形 66"/>
            <p:cNvSpPr>
              <a:spLocks noChangeArrowheads="1"/>
            </p:cNvSpPr>
            <p:nvPr userDrawn="1"/>
          </p:nvSpPr>
          <p:spPr bwMode="auto">
            <a:xfrm flipV="1">
              <a:off x="6242" y="3884"/>
              <a:ext cx="117" cy="11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60" name="矩形 67"/>
            <p:cNvSpPr>
              <a:spLocks noChangeArrowheads="1"/>
            </p:cNvSpPr>
            <p:nvPr userDrawn="1"/>
          </p:nvSpPr>
          <p:spPr bwMode="auto">
            <a:xfrm flipV="1">
              <a:off x="5893" y="3884"/>
              <a:ext cx="117" cy="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7" name="组合 68"/>
          <p:cNvGrpSpPr>
            <a:grpSpLocks/>
          </p:cNvGrpSpPr>
          <p:nvPr/>
        </p:nvGrpSpPr>
        <p:grpSpPr bwMode="auto">
          <a:xfrm>
            <a:off x="9355138" y="6391275"/>
            <a:ext cx="739775" cy="182563"/>
            <a:chOff x="5893" y="4026"/>
            <a:chExt cx="466" cy="115"/>
          </a:xfrm>
        </p:grpSpPr>
        <p:sp>
          <p:nvSpPr>
            <p:cNvPr id="1053" name="矩形 69"/>
            <p:cNvSpPr>
              <a:spLocks noChangeArrowheads="1"/>
            </p:cNvSpPr>
            <p:nvPr userDrawn="1"/>
          </p:nvSpPr>
          <p:spPr bwMode="auto">
            <a:xfrm flipV="1">
              <a:off x="6010" y="4026"/>
              <a:ext cx="116" cy="115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4" name="矩形 70"/>
            <p:cNvSpPr>
              <a:spLocks noChangeArrowheads="1"/>
            </p:cNvSpPr>
            <p:nvPr userDrawn="1"/>
          </p:nvSpPr>
          <p:spPr bwMode="auto">
            <a:xfrm flipV="1">
              <a:off x="6126" y="4026"/>
              <a:ext cx="116" cy="115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5" name="矩形 71"/>
            <p:cNvSpPr>
              <a:spLocks noChangeArrowheads="1"/>
            </p:cNvSpPr>
            <p:nvPr userDrawn="1"/>
          </p:nvSpPr>
          <p:spPr bwMode="auto">
            <a:xfrm flipV="1">
              <a:off x="6242" y="4026"/>
              <a:ext cx="117" cy="115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6" name="矩形 72"/>
            <p:cNvSpPr>
              <a:spLocks noChangeArrowheads="1"/>
            </p:cNvSpPr>
            <p:nvPr userDrawn="1"/>
          </p:nvSpPr>
          <p:spPr bwMode="auto">
            <a:xfrm flipV="1">
              <a:off x="5893" y="4026"/>
              <a:ext cx="117" cy="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48" name="组合 73"/>
          <p:cNvGrpSpPr>
            <a:grpSpLocks/>
          </p:cNvGrpSpPr>
          <p:nvPr/>
        </p:nvGrpSpPr>
        <p:grpSpPr bwMode="auto">
          <a:xfrm>
            <a:off x="9355138" y="6615113"/>
            <a:ext cx="739775" cy="182562"/>
            <a:chOff x="5893" y="4167"/>
            <a:chExt cx="466" cy="115"/>
          </a:xfrm>
        </p:grpSpPr>
        <p:sp>
          <p:nvSpPr>
            <p:cNvPr id="1049" name="矩形 74"/>
            <p:cNvSpPr>
              <a:spLocks noChangeArrowheads="1"/>
            </p:cNvSpPr>
            <p:nvPr userDrawn="1"/>
          </p:nvSpPr>
          <p:spPr bwMode="auto">
            <a:xfrm flipV="1">
              <a:off x="6010" y="4167"/>
              <a:ext cx="116" cy="1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0" name="矩形 75"/>
            <p:cNvSpPr>
              <a:spLocks noChangeArrowheads="1"/>
            </p:cNvSpPr>
            <p:nvPr userDrawn="1"/>
          </p:nvSpPr>
          <p:spPr bwMode="auto">
            <a:xfrm flipV="1">
              <a:off x="6126" y="4167"/>
              <a:ext cx="116" cy="1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1" name="矩形 76"/>
            <p:cNvSpPr>
              <a:spLocks noChangeArrowheads="1"/>
            </p:cNvSpPr>
            <p:nvPr userDrawn="1"/>
          </p:nvSpPr>
          <p:spPr bwMode="auto">
            <a:xfrm flipV="1">
              <a:off x="6242" y="4167"/>
              <a:ext cx="117" cy="11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52" name="矩形 77"/>
            <p:cNvSpPr>
              <a:spLocks noChangeArrowheads="1"/>
            </p:cNvSpPr>
            <p:nvPr userDrawn="1"/>
          </p:nvSpPr>
          <p:spPr bwMode="auto">
            <a:xfrm flipV="1">
              <a:off x="5893" y="4167"/>
              <a:ext cx="117" cy="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</p:sldLayoutIdLst>
  <p:transition spd="slow" advClick="0"/>
  <p:timing>
    <p:tnLst>
      <p:par>
        <p:cTn id="1" dur="indefinite" restart="never" nodeType="tmRoot"/>
      </p:par>
    </p:tnLst>
  </p:timing>
  <p:hf hdr="0" dt="0"/>
  <p:txStyles>
    <p:titleStyle>
      <a:lvl1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+mj-lt"/>
          <a:ea typeface="+mj-ea"/>
          <a:cs typeface="+mj-cs"/>
        </a:defRPr>
      </a:lvl1pPr>
      <a:lvl2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2pPr>
      <a:lvl3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3pPr>
      <a:lvl4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4pPr>
      <a:lvl5pPr algn="l" defTabSz="8016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5pPr>
      <a:lvl6pPr marL="4572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6pPr>
      <a:lvl7pPr marL="9144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7pPr>
      <a:lvl8pPr marL="13716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8pPr>
      <a:lvl9pPr marL="1828800" algn="l" defTabSz="801688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FrutigerNext LT Bold" pitchFamily="1" charset="0"/>
          <a:ea typeface="黑体" pitchFamily="49" charset="-122"/>
        </a:defRPr>
      </a:lvl9pPr>
    </p:titleStyle>
    <p:bodyStyle>
      <a:lvl1pPr marL="300038" indent="-300038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chemeClr val="bg2"/>
        </a:buClr>
        <a:buSzPct val="60000"/>
        <a:buFont typeface="Wingdings" pitchFamily="2" charset="2"/>
        <a:buChar char="l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52463" indent="-250825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</a:defRPr>
      </a:lvl2pPr>
      <a:lvl3pPr marL="1003300" indent="-201613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FrutigerNext LT Light" pitchFamily="34" charset="0"/>
          <a:ea typeface="+mn-ea"/>
        </a:defRPr>
      </a:lvl3pPr>
      <a:lvl4pPr marL="1401763" indent="-200025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FrutigerNext LT Medium" pitchFamily="34" charset="0"/>
          <a:ea typeface="+mn-ea"/>
        </a:defRPr>
      </a:lvl4pPr>
      <a:lvl5pPr marL="1803400" indent="-201613" algn="l" defTabSz="801688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FrutigerNext LT Medium" panose="020B0603040504020204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5pPr>
      <a:lvl6pPr marL="22606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6pPr>
      <a:lvl7pPr marL="27178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7pPr>
      <a:lvl8pPr marL="31750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8pPr>
      <a:lvl9pPr marL="3632200" indent="-201613" algn="l" defTabSz="801688" rtl="0" fontAlgn="base">
        <a:lnSpc>
          <a:spcPct val="140000"/>
        </a:lnSpc>
        <a:spcBef>
          <a:spcPct val="0"/>
        </a:spcBef>
        <a:spcAft>
          <a:spcPct val="0"/>
        </a:spcAft>
        <a:buFont typeface="FrutigerNext LT Medium" pitchFamily="34" charset="0"/>
        <a:buChar char="~"/>
        <a:defRPr sz="1200">
          <a:solidFill>
            <a:schemeClr val="tx1"/>
          </a:solidFill>
          <a:latin typeface="FrutigerNext LT Medium" pitchFamily="34" charset="0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8725"/>
            <a:ext cx="9144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6399213"/>
            <a:ext cx="13112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41350" y="358775"/>
            <a:ext cx="77311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14" tIns="40058" rIns="80114" bIns="400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655638" y="6451600"/>
            <a:ext cx="50165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01" tIns="40052" rIns="80101" bIns="40052">
            <a:spAutoFit/>
          </a:bodyPr>
          <a:lstStyle>
            <a:lvl1pPr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dirty="0">
                <a:latin typeface="FrutigerNext LT Bold" panose="020B0803040504020204" pitchFamily="34" charset="0"/>
                <a:ea typeface="宋体" panose="02010600030101010101" pitchFamily="2" charset="-122"/>
              </a:rPr>
              <a:t>Copyright © </a:t>
            </a:r>
            <a:r>
              <a:rPr lang="en-US" altLang="zh-CN" sz="1200" dirty="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2016 </a:t>
            </a:r>
            <a:r>
              <a:rPr lang="en-US" altLang="zh-CN" sz="1200" dirty="0">
                <a:latin typeface="FrutigerNext LT Bold" panose="020B0803040504020204" pitchFamily="34" charset="0"/>
                <a:ea typeface="宋体" panose="02010600030101010101" pitchFamily="2" charset="-122"/>
              </a:rPr>
              <a:t>Huawei Technologies Co., Ltd. All rights reserved. </a:t>
            </a:r>
          </a:p>
        </p:txBody>
      </p:sp>
      <p:sp>
        <p:nvSpPr>
          <p:cNvPr id="420940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524625"/>
            <a:ext cx="1519238" cy="3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85000"/>
              </a:lnSpc>
              <a:defRPr sz="1200">
                <a:latin typeface="FrutigerNext LT Bold" pitchFamily="20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Page</a:t>
            </a:r>
          </a:p>
        </p:txBody>
      </p:sp>
      <p:sp>
        <p:nvSpPr>
          <p:cNvPr id="2055" name="Rectangle 3"/>
          <p:cNvSpPr txBox="1">
            <a:spLocks noChangeArrowheads="1"/>
          </p:cNvSpPr>
          <p:nvPr userDrawn="1"/>
        </p:nvSpPr>
        <p:spPr bwMode="auto">
          <a:xfrm>
            <a:off x="387350" y="1393825"/>
            <a:ext cx="7929563" cy="41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01625" indent="-301625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016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016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lnSpc>
                <a:spcPct val="140000"/>
              </a:lnSpc>
              <a:spcBef>
                <a:spcPct val="3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200">
              <a:ea typeface="华文细黑" panose="02010600040101010101" pitchFamily="2" charset="-122"/>
              <a:cs typeface="Arial" panose="020B0604020202020204" pitchFamily="34" charset="0"/>
            </a:endParaRPr>
          </a:p>
          <a:p>
            <a:pPr algn="l" eaLnBrk="1" hangingPunct="1">
              <a:lnSpc>
                <a:spcPct val="140000"/>
              </a:lnSpc>
              <a:spcBef>
                <a:spcPct val="3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Char char="l"/>
            </a:pPr>
            <a:endParaRPr lang="zh-CN" altLang="en-US" sz="2200">
              <a:ea typeface="华文细黑" panose="02010600040101010101" pitchFamily="2" charset="-122"/>
              <a:cs typeface="Arial" panose="020B0604020202020204" pitchFamily="34" charset="0"/>
            </a:endParaRPr>
          </a:p>
          <a:p>
            <a:pPr algn="l" eaLnBrk="1" hangingPunct="1">
              <a:lnSpc>
                <a:spcPct val="140000"/>
              </a:lnSpc>
              <a:spcBef>
                <a:spcPct val="30000"/>
              </a:spcBef>
              <a:buClr>
                <a:srgbClr val="808080"/>
              </a:buClr>
              <a:buSzPct val="60000"/>
              <a:buFont typeface="Wingdings" panose="05000000000000000000" pitchFamily="2" charset="2"/>
              <a:buChar char="l"/>
            </a:pPr>
            <a:endParaRPr lang="zh-CN" altLang="en-US" sz="2200">
              <a:ea typeface="华文细黑" panose="02010600040101010101" pitchFamily="2" charset="-122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3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+mj-ea"/>
          <a:cs typeface="Arial" pitchFamily="34" charset="0"/>
        </a:defRPr>
      </a:lvl1pPr>
      <a:lvl2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2pPr>
      <a:lvl3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3pPr>
      <a:lvl4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4pPr>
      <a:lvl5pPr algn="l" defTabSz="801688" rtl="0" eaLnBrk="0" fontAlgn="base" hangingPunct="0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" pitchFamily="34" charset="0"/>
          <a:ea typeface="黑体" pitchFamily="2" charset="-122"/>
          <a:cs typeface="Arial" pitchFamily="34" charset="0"/>
        </a:defRPr>
      </a:lvl5pPr>
      <a:lvl6pPr marL="4572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6pPr>
      <a:lvl7pPr marL="9144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7pPr>
      <a:lvl8pPr marL="13716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8pPr>
      <a:lvl9pPr marL="1828800" algn="l" defTabSz="801688" rtl="0" fontAlgn="base">
        <a:spcBef>
          <a:spcPct val="0"/>
        </a:spcBef>
        <a:spcAft>
          <a:spcPct val="0"/>
        </a:spcAft>
        <a:defRPr sz="3500">
          <a:solidFill>
            <a:srgbClr val="990000"/>
          </a:solidFill>
          <a:latin typeface="FrutigerNext LT Medium" pitchFamily="34" charset="0"/>
          <a:ea typeface="黑体" pitchFamily="2" charset="-122"/>
          <a:cs typeface="宋体" pitchFamily="2" charset="-122"/>
        </a:defRPr>
      </a:lvl9pPr>
    </p:titleStyle>
    <p:bodyStyle>
      <a:lvl1pPr marL="301625" indent="-301625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Clr>
          <a:srgbClr val="808080"/>
        </a:buClr>
        <a:buSzPct val="60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54050" indent="-252413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Clr>
          <a:srgbClr val="080808"/>
        </a:buClr>
        <a:buSzPct val="5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003300" indent="-201613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SzPct val="5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400175" indent="-198438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+mn-ea"/>
          <a:cs typeface="+mn-cs"/>
        </a:defRPr>
      </a:lvl4pPr>
      <a:lvl5pPr marL="1800225" indent="-200025" algn="l" defTabSz="801688" rtl="0" eaLnBrk="0" fontAlgn="base" hangingPunct="0">
        <a:lnSpc>
          <a:spcPct val="140000"/>
        </a:lnSpc>
        <a:spcBef>
          <a:spcPct val="30000"/>
        </a:spcBef>
        <a:spcAft>
          <a:spcPct val="0"/>
        </a:spcAft>
        <a:buFont typeface="FrutigerNext LT Medium" panose="020B0603040504020204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5pPr>
      <a:lvl6pPr marL="22574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6pPr>
      <a:lvl7pPr marL="27146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7pPr>
      <a:lvl8pPr marL="31718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8pPr>
      <a:lvl9pPr marL="3629025" indent="-200025" algn="l" defTabSz="801688" rtl="0" fontAlgn="base">
        <a:lnSpc>
          <a:spcPct val="140000"/>
        </a:lnSpc>
        <a:spcBef>
          <a:spcPct val="30000"/>
        </a:spcBef>
        <a:spcAft>
          <a:spcPct val="0"/>
        </a:spcAft>
        <a:buFont typeface="FrutigerNext LT Medium" pitchFamily="34" charset="0"/>
        <a:buChar char="~"/>
        <a:defRPr sz="16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6" descr="PPT胶片内页元素-4比3-封底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 Box 7"/>
          <p:cNvSpPr txBox="1">
            <a:spLocks noChangeArrowheads="1"/>
          </p:cNvSpPr>
          <p:nvPr userDrawn="1"/>
        </p:nvSpPr>
        <p:spPr bwMode="auto">
          <a:xfrm>
            <a:off x="3924300" y="2668588"/>
            <a:ext cx="1296988" cy="762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3448" tIns="41724" rIns="83448" bIns="41724">
            <a:spAutoFit/>
          </a:bodyPr>
          <a:lstStyle>
            <a:lvl1pPr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defRPr/>
            </a:pPr>
            <a:r>
              <a:rPr lang="zh-CN" altLang="en-US" sz="4400" dirty="0" smtClean="0">
                <a:solidFill>
                  <a:srgbClr val="990000"/>
                </a:solidFill>
                <a:latin typeface="+mn-ea"/>
                <a:ea typeface="+mn-ea"/>
              </a:rPr>
              <a:t>谢谢</a:t>
            </a:r>
            <a:endParaRPr lang="en-US" altLang="zh-CN" sz="4400" dirty="0" smtClean="0">
              <a:solidFill>
                <a:srgbClr val="990000"/>
              </a:solidFill>
              <a:latin typeface="+mn-ea"/>
              <a:ea typeface="+mn-ea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 userDrawn="1"/>
        </p:nvSpPr>
        <p:spPr bwMode="auto">
          <a:xfrm>
            <a:off x="3200400" y="3429000"/>
            <a:ext cx="274478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48" tIns="41724" rIns="83448" bIns="41724">
            <a:spAutoFit/>
          </a:bodyPr>
          <a:lstStyle>
            <a:lvl1pPr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600">
                <a:solidFill>
                  <a:srgbClr val="666666"/>
                </a:solidFill>
                <a:ea typeface="宋体" panose="02010600030101010101" pitchFamily="2" charset="-122"/>
              </a:rPr>
              <a:t>www.huawei.com</a:t>
            </a:r>
            <a:endParaRPr lang="en-US" altLang="zh-CN" sz="2600">
              <a:solidFill>
                <a:srgbClr val="99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</p:sldLayoutIdLst>
  <p:transition advClick="0" advTm="8000"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anose="020B0603040504020204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6" descr="PPT胶片内页元素-4比3-封底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 Box 7"/>
          <p:cNvSpPr txBox="1">
            <a:spLocks noChangeArrowheads="1"/>
          </p:cNvSpPr>
          <p:nvPr userDrawn="1"/>
        </p:nvSpPr>
        <p:spPr bwMode="auto">
          <a:xfrm>
            <a:off x="3084513" y="2668588"/>
            <a:ext cx="2976562" cy="762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3448" tIns="41724" rIns="83448" bIns="41724">
            <a:spAutoFit/>
          </a:bodyPr>
          <a:lstStyle>
            <a:lvl1pPr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35025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35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defRPr/>
            </a:pPr>
            <a:r>
              <a:rPr lang="en-US" altLang="zh-CN" sz="4400" dirty="0" smtClean="0">
                <a:solidFill>
                  <a:srgbClr val="990000"/>
                </a:solidFill>
                <a:latin typeface="FrutigerNext LT Medium"/>
                <a:ea typeface="+mn-ea"/>
              </a:rPr>
              <a:t>Thank you</a:t>
            </a:r>
          </a:p>
        </p:txBody>
      </p:sp>
      <p:sp>
        <p:nvSpPr>
          <p:cNvPr id="4100" name="Text Box 8"/>
          <p:cNvSpPr txBox="1">
            <a:spLocks noChangeArrowheads="1"/>
          </p:cNvSpPr>
          <p:nvPr userDrawn="1"/>
        </p:nvSpPr>
        <p:spPr bwMode="auto">
          <a:xfrm>
            <a:off x="3200400" y="3429000"/>
            <a:ext cx="274478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448" tIns="41724" rIns="83448" bIns="41724">
            <a:spAutoFit/>
          </a:bodyPr>
          <a:lstStyle>
            <a:lvl1pPr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350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350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600">
                <a:solidFill>
                  <a:srgbClr val="666666"/>
                </a:solidFill>
                <a:ea typeface="宋体" panose="02010600030101010101" pitchFamily="2" charset="-122"/>
              </a:rPr>
              <a:t>www.huawei.com</a:t>
            </a:r>
            <a:endParaRPr lang="en-US" altLang="zh-CN" sz="2600">
              <a:solidFill>
                <a:srgbClr val="990000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</p:sldLayoutIdLst>
  <p:transition advClick="0" advTm="8000"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›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FrutigerNext LT Medium" panose="020B0603040504020204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755650" y="2276475"/>
            <a:ext cx="5688013" cy="4302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Telnet</a:t>
            </a:r>
            <a:r>
              <a:rPr lang="zh-CN" alt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原理与配置</a:t>
            </a: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CBEF5AA7-28A1-4D0A-8D4D-AFA55B8BA984}" type="slidenum"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2</a:t>
            </a:fld>
            <a:endParaRPr lang="en-US" altLang="zh-CN" sz="1200" smtClean="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2700" y="358775"/>
            <a:ext cx="7089775" cy="868363"/>
          </a:xfrm>
        </p:spPr>
        <p:txBody>
          <a:bodyPr/>
          <a:lstStyle/>
          <a:p>
            <a:pPr eaLnBrk="1" hangingPunct="1"/>
            <a:r>
              <a:rPr lang="zh-CN" altLang="en-US" smtClean="0"/>
              <a:t>前言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7350" y="1341438"/>
            <a:ext cx="7929563" cy="41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1800" dirty="0" smtClean="0"/>
              <a:t>如果企业网络中有一台或多台网络设备需要远程进行配置和管理，管理员可以使用</a:t>
            </a:r>
            <a:r>
              <a:rPr lang="en-US" altLang="zh-CN" sz="1800" dirty="0" smtClean="0"/>
              <a:t>Telnet</a:t>
            </a:r>
            <a:r>
              <a:rPr lang="zh-CN" altLang="en-US" sz="1800" dirty="0" smtClean="0"/>
              <a:t>远程连接到每一台设备上，</a:t>
            </a:r>
            <a:r>
              <a:rPr lang="zh-CN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对这些网络设备进行集中的管理</a:t>
            </a:r>
            <a:r>
              <a:rPr lang="zh-CN" altLang="en-US" sz="1800" dirty="0" smtClean="0"/>
              <a:t>和维护。</a:t>
            </a:r>
            <a:endParaRPr lang="en-US" altLang="zh-CN" sz="1800" dirty="0" smtClean="0"/>
          </a:p>
        </p:txBody>
      </p:sp>
      <p:pic>
        <p:nvPicPr>
          <p:cNvPr id="11269" name="Picture 12" descr="前言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7838"/>
            <a:ext cx="61595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28ACDDD0-773C-438E-8910-2A71FD118D78}" type="slidenum"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3</a:t>
            </a:fld>
            <a:endParaRPr lang="en-US" altLang="zh-CN" sz="1200" smtClean="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25" y="339725"/>
            <a:ext cx="7054850" cy="868363"/>
          </a:xfrm>
        </p:spPr>
        <p:txBody>
          <a:bodyPr/>
          <a:lstStyle/>
          <a:p>
            <a:pPr eaLnBrk="1" hangingPunct="1"/>
            <a:r>
              <a:rPr lang="zh-CN" altLang="en-US" smtClean="0"/>
              <a:t>学习目标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7350" y="1341438"/>
            <a:ext cx="7929563" cy="41957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altLang="zh-CN" dirty="0" smtClean="0">
                <a:latin typeface="Arial" charset="0"/>
                <a:cs typeface="Arial" charset="0"/>
              </a:rPr>
              <a:t>	</a:t>
            </a:r>
            <a:r>
              <a:rPr lang="en-US" altLang="zh-CN" sz="2400" dirty="0" smtClean="0">
                <a:latin typeface="+mn-ea"/>
              </a:rPr>
              <a:t> </a:t>
            </a:r>
            <a:r>
              <a:rPr lang="zh-CN" altLang="en-US" sz="1800" dirty="0" smtClean="0">
                <a:latin typeface="+mn-ea"/>
              </a:rPr>
              <a:t>学完本课程后，您应该能：</a:t>
            </a:r>
            <a:endParaRPr lang="en-US" altLang="zh-CN" dirty="0" smtClean="0">
              <a:latin typeface="Arial" charset="0"/>
              <a:cs typeface="Arial" charset="0"/>
            </a:endParaRPr>
          </a:p>
          <a:p>
            <a:pPr marL="650875" lvl="2" indent="-301625" eaLnBrk="1" hangingPunct="1">
              <a:lnSpc>
                <a:spcPct val="15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dirty="0" smtClean="0">
                <a:latin typeface="Arial" charset="0"/>
                <a:cs typeface="Arial" charset="0"/>
              </a:rPr>
              <a:t>掌握</a:t>
            </a:r>
            <a:r>
              <a:rPr lang="en-US" altLang="zh-CN" dirty="0" smtClean="0"/>
              <a:t>Telnet</a:t>
            </a:r>
            <a:r>
              <a:rPr lang="zh-CN" altLang="en-US" dirty="0" smtClean="0">
                <a:latin typeface="Arial" charset="0"/>
                <a:cs typeface="Arial" charset="0"/>
              </a:rPr>
              <a:t>的应用场景</a:t>
            </a:r>
            <a:endParaRPr lang="en-US" altLang="zh-CN" dirty="0" smtClean="0">
              <a:latin typeface="Arial" charset="0"/>
              <a:cs typeface="Arial" charset="0"/>
            </a:endParaRPr>
          </a:p>
          <a:p>
            <a:pPr marL="650875" lvl="2" indent="-301625" eaLnBrk="1" hangingPunct="1">
              <a:lnSpc>
                <a:spcPct val="15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dirty="0" smtClean="0">
                <a:latin typeface="Arial" charset="0"/>
                <a:cs typeface="Arial" charset="0"/>
              </a:rPr>
              <a:t>掌握</a:t>
            </a:r>
            <a:r>
              <a:rPr lang="en-US" altLang="zh-CN" dirty="0" smtClean="0"/>
              <a:t>Telnet</a:t>
            </a:r>
            <a:r>
              <a:rPr lang="zh-CN" altLang="en-US" dirty="0" smtClean="0">
                <a:latin typeface="Arial" charset="0"/>
                <a:cs typeface="Arial" charset="0"/>
              </a:rPr>
              <a:t>的工作原理</a:t>
            </a:r>
            <a:endParaRPr lang="en-US" altLang="zh-CN" dirty="0" smtClean="0">
              <a:latin typeface="Arial" charset="0"/>
              <a:cs typeface="Arial" charset="0"/>
            </a:endParaRPr>
          </a:p>
          <a:p>
            <a:pPr marL="650875" lvl="2" indent="-301625" eaLnBrk="1" hangingPunct="1">
              <a:lnSpc>
                <a:spcPct val="15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dirty="0" smtClean="0">
                <a:latin typeface="Arial" charset="0"/>
                <a:cs typeface="Arial" charset="0"/>
              </a:rPr>
              <a:t>掌握</a:t>
            </a:r>
            <a:r>
              <a:rPr lang="en-US" altLang="zh-CN" dirty="0" smtClean="0"/>
              <a:t>Telnet</a:t>
            </a:r>
            <a:r>
              <a:rPr lang="zh-CN" altLang="en-US" dirty="0" smtClean="0">
                <a:latin typeface="Arial" charset="0"/>
                <a:cs typeface="Arial" charset="0"/>
              </a:rPr>
              <a:t>的基本配置</a:t>
            </a:r>
            <a:endParaRPr lang="en-US" altLang="zh-CN" dirty="0" smtClean="0">
              <a:latin typeface="Arial" charset="0"/>
              <a:cs typeface="Arial" charset="0"/>
            </a:endParaRPr>
          </a:p>
        </p:txBody>
      </p:sp>
      <p:pic>
        <p:nvPicPr>
          <p:cNvPr id="13317" name="Picture 11" descr="目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465138"/>
            <a:ext cx="622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Telnet</a:t>
            </a:r>
            <a:r>
              <a:rPr lang="zh-CN" altLang="en-US" dirty="0" smtClean="0"/>
              <a:t>应用场景</a:t>
            </a:r>
          </a:p>
        </p:txBody>
      </p:sp>
      <p:sp>
        <p:nvSpPr>
          <p:cNvPr id="15363" name="灯片编号占位符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266675DD-087D-4910-92C5-AF2D9EDA6514}" type="slidenum"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4</a:t>
            </a:fld>
            <a:endParaRPr lang="en-US" altLang="zh-CN" sz="1200" smtClean="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1404938" y="1603375"/>
            <a:ext cx="6343650" cy="1485900"/>
            <a:chOff x="1404736" y="1603375"/>
            <a:chExt cx="6343852" cy="1485173"/>
          </a:xfrm>
        </p:grpSpPr>
        <p:cxnSp>
          <p:nvCxnSpPr>
            <p:cNvPr id="15375" name="直接连接符 16"/>
            <p:cNvCxnSpPr>
              <a:cxnSpLocks noChangeShapeType="1"/>
            </p:cNvCxnSpPr>
            <p:nvPr/>
          </p:nvCxnSpPr>
          <p:spPr bwMode="auto">
            <a:xfrm flipH="1">
              <a:off x="2195513" y="2133600"/>
              <a:ext cx="20161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5376" name="Picture 1238" descr="图片19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313" y="1603375"/>
              <a:ext cx="938212" cy="90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7" name="TextBox 29"/>
            <p:cNvSpPr txBox="1">
              <a:spLocks noChangeArrowheads="1"/>
            </p:cNvSpPr>
            <p:nvPr/>
          </p:nvSpPr>
          <p:spPr bwMode="auto">
            <a:xfrm>
              <a:off x="1404736" y="2586038"/>
              <a:ext cx="109895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CN" sz="1200">
                  <a:ea typeface="宋体" panose="02010600030101010101" pitchFamily="2" charset="-122"/>
                </a:rPr>
                <a:t>Telnet </a:t>
              </a:r>
              <a:r>
                <a:rPr lang="zh-CN" altLang="en-US" sz="1200">
                  <a:latin typeface="华文细黑" panose="02010600040101010101" pitchFamily="2" charset="-122"/>
                  <a:ea typeface="华文细黑" panose="02010600040101010101" pitchFamily="2" charset="-122"/>
                </a:rPr>
                <a:t>客户端</a:t>
              </a:r>
            </a:p>
          </p:txBody>
        </p:sp>
        <p:sp>
          <p:nvSpPr>
            <p:cNvPr id="15378" name="TextBox 37"/>
            <p:cNvSpPr txBox="1">
              <a:spLocks noChangeArrowheads="1"/>
            </p:cNvSpPr>
            <p:nvPr/>
          </p:nvSpPr>
          <p:spPr bwMode="auto">
            <a:xfrm>
              <a:off x="3923806" y="2780771"/>
              <a:ext cx="12618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zh-CN" altLang="en-US" sz="1400">
                  <a:latin typeface="华文细黑" panose="02010600040101010101" pitchFamily="2" charset="-122"/>
                  <a:ea typeface="华文细黑" panose="02010600040101010101" pitchFamily="2" charset="-122"/>
                </a:rPr>
                <a:t>本地配置环境</a:t>
              </a:r>
            </a:p>
          </p:txBody>
        </p:sp>
        <p:cxnSp>
          <p:nvCxnSpPr>
            <p:cNvPr id="15379" name="直接连接符 16"/>
            <p:cNvCxnSpPr>
              <a:cxnSpLocks noChangeShapeType="1"/>
            </p:cNvCxnSpPr>
            <p:nvPr/>
          </p:nvCxnSpPr>
          <p:spPr bwMode="auto">
            <a:xfrm flipH="1">
              <a:off x="4356100" y="2133600"/>
              <a:ext cx="324008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0" name="TextBox 29"/>
            <p:cNvSpPr txBox="1">
              <a:spLocks noChangeArrowheads="1"/>
            </p:cNvSpPr>
            <p:nvPr/>
          </p:nvSpPr>
          <p:spPr bwMode="auto">
            <a:xfrm>
              <a:off x="6659563" y="2565400"/>
              <a:ext cx="10890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CN" sz="1200">
                  <a:ea typeface="宋体" panose="02010600030101010101" pitchFamily="2" charset="-122"/>
                </a:rPr>
                <a:t>Telnet </a:t>
              </a:r>
              <a:r>
                <a:rPr lang="zh-CN" altLang="en-US" sz="1200">
                  <a:latin typeface="华文细黑" panose="02010600040101010101" pitchFamily="2" charset="-122"/>
                  <a:ea typeface="华文细黑" panose="02010600040101010101" pitchFamily="2" charset="-122"/>
                </a:rPr>
                <a:t>服务器</a:t>
              </a:r>
            </a:p>
          </p:txBody>
        </p:sp>
        <p:pic>
          <p:nvPicPr>
            <p:cNvPr id="15381" name="Picture 1439" descr="图片3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8788" y="1773238"/>
              <a:ext cx="798512" cy="725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2" name="Picture 461" descr="图片24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638" y="1700213"/>
              <a:ext cx="798512" cy="835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5" name="Group 20"/>
          <p:cNvGrpSpPr>
            <a:grpSpLocks/>
          </p:cNvGrpSpPr>
          <p:nvPr/>
        </p:nvGrpSpPr>
        <p:grpSpPr bwMode="auto">
          <a:xfrm>
            <a:off x="1403350" y="3500438"/>
            <a:ext cx="6345238" cy="1747837"/>
            <a:chOff x="1403942" y="3789040"/>
            <a:chExt cx="6344646" cy="1748338"/>
          </a:xfrm>
        </p:grpSpPr>
        <p:pic>
          <p:nvPicPr>
            <p:cNvPr id="15367" name="Picture 227" descr="图片76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3789040"/>
              <a:ext cx="1920875" cy="1141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368" name="直接连接符 13"/>
            <p:cNvCxnSpPr>
              <a:cxnSpLocks noChangeShapeType="1"/>
            </p:cNvCxnSpPr>
            <p:nvPr/>
          </p:nvCxnSpPr>
          <p:spPr bwMode="auto">
            <a:xfrm flipH="1">
              <a:off x="2195513" y="4457378"/>
              <a:ext cx="24479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5369" name="Picture 1238" descr="图片19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313" y="3954140"/>
              <a:ext cx="938212" cy="90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0" name="Picture 1439" descr="图片3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8788" y="4025578"/>
              <a:ext cx="800100" cy="725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439" descr="图片3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1013" y="4025578"/>
              <a:ext cx="798512" cy="725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29"/>
            <p:cNvSpPr txBox="1">
              <a:spLocks noChangeArrowheads="1"/>
            </p:cNvSpPr>
            <p:nvPr/>
          </p:nvSpPr>
          <p:spPr bwMode="auto">
            <a:xfrm>
              <a:off x="6659563" y="4817740"/>
              <a:ext cx="10890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CN" sz="1200">
                  <a:ea typeface="宋体" panose="02010600030101010101" pitchFamily="2" charset="-122"/>
                </a:rPr>
                <a:t>Telnet </a:t>
              </a:r>
              <a:r>
                <a:rPr lang="zh-CN" altLang="en-US" sz="1200">
                  <a:latin typeface="华文细黑" panose="02010600040101010101" pitchFamily="2" charset="-122"/>
                  <a:ea typeface="华文细黑" panose="02010600040101010101" pitchFamily="2" charset="-122"/>
                </a:rPr>
                <a:t>服务器</a:t>
              </a:r>
            </a:p>
          </p:txBody>
        </p:sp>
        <p:sp>
          <p:nvSpPr>
            <p:cNvPr id="15373" name="TextBox 29"/>
            <p:cNvSpPr txBox="1">
              <a:spLocks noChangeArrowheads="1"/>
            </p:cNvSpPr>
            <p:nvPr/>
          </p:nvSpPr>
          <p:spPr bwMode="auto">
            <a:xfrm>
              <a:off x="1403942" y="4889178"/>
              <a:ext cx="109895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zh-CN" sz="1200">
                  <a:ea typeface="宋体" panose="02010600030101010101" pitchFamily="2" charset="-122"/>
                </a:rPr>
                <a:t>Telnet </a:t>
              </a:r>
              <a:r>
                <a:rPr lang="zh-CN" altLang="en-US" sz="1200">
                  <a:latin typeface="华文细黑" panose="02010600040101010101" pitchFamily="2" charset="-122"/>
                  <a:ea typeface="华文细黑" panose="02010600040101010101" pitchFamily="2" charset="-122"/>
                </a:rPr>
                <a:t>客户端</a:t>
              </a:r>
            </a:p>
          </p:txBody>
        </p:sp>
        <p:sp>
          <p:nvSpPr>
            <p:cNvPr id="15374" name="TextBox 37"/>
            <p:cNvSpPr txBox="1">
              <a:spLocks noChangeArrowheads="1"/>
            </p:cNvSpPr>
            <p:nvPr/>
          </p:nvSpPr>
          <p:spPr bwMode="auto">
            <a:xfrm>
              <a:off x="3924285" y="5229601"/>
              <a:ext cx="12618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algn="ctr"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zh-CN" altLang="en-US" sz="1400">
                  <a:latin typeface="华文细黑" panose="02010600040101010101" pitchFamily="2" charset="-122"/>
                  <a:ea typeface="华文细黑" panose="02010600040101010101" pitchFamily="2" charset="-122"/>
                </a:rPr>
                <a:t>远程配置环境</a:t>
              </a:r>
            </a:p>
          </p:txBody>
        </p:sp>
      </p:grp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760413" y="5805488"/>
            <a:ext cx="7627937" cy="503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196850" indent="-252413" defTabSz="801688" eaLnBrk="1" hangingPunct="1">
              <a:lnSpc>
                <a:spcPct val="140000"/>
              </a:lnSpc>
              <a:spcBef>
                <a:spcPct val="30000"/>
              </a:spcBef>
              <a:buSzPct val="80000"/>
              <a:buFont typeface="Wingdings" pitchFamily="2" charset="2"/>
              <a:buChar char="l"/>
              <a:defRPr/>
            </a:pPr>
            <a:r>
              <a:rPr lang="en-US" altLang="zh-CN" sz="1800" kern="0" dirty="0">
                <a:latin typeface="Arial" charset="0"/>
                <a:ea typeface="+mn-ea"/>
                <a:cs typeface="Arial" charset="0"/>
              </a:rPr>
              <a:t>Telnet</a:t>
            </a:r>
            <a:r>
              <a:rPr lang="zh-CN" altLang="en-US" sz="1800" dirty="0">
                <a:latin typeface="+mn-ea"/>
                <a:ea typeface="+mn-ea"/>
              </a:rPr>
              <a:t>可以通过终端对本地和远程的网络设备进行集中管理。</a:t>
            </a:r>
            <a:endParaRPr lang="en-US" altLang="zh-CN" sz="1800" kern="0" dirty="0">
              <a:latin typeface="+mn-ea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1475656" y="1772816"/>
            <a:ext cx="2303463" cy="616151"/>
          </a:xfrm>
          <a:prstGeom prst="rect">
            <a:avLst/>
          </a:prstGeom>
          <a:solidFill>
            <a:srgbClr val="0091C8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wrap="none" lIns="91364" tIns="45680" rIns="91364" bIns="45680" anchor="ctr"/>
          <a:lstStyle/>
          <a:p>
            <a:pPr algn="ctr" defTabSz="784225" eaLnBrk="1" hangingPunct="1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kumimoji="1" lang="en-US" altLang="zh-CN" sz="16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Telnet</a:t>
            </a:r>
            <a:r>
              <a:rPr kumimoji="1" lang="zh-CN" altLang="en-US" sz="16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服务器</a:t>
            </a:r>
          </a:p>
        </p:txBody>
      </p:sp>
      <p:sp>
        <p:nvSpPr>
          <p:cNvPr id="27" name="圆角矩形 34"/>
          <p:cNvSpPr/>
          <p:nvPr/>
        </p:nvSpPr>
        <p:spPr bwMode="auto">
          <a:xfrm>
            <a:off x="5076825" y="3068638"/>
            <a:ext cx="2879725" cy="1368425"/>
          </a:xfrm>
          <a:prstGeom prst="roundRect">
            <a:avLst/>
          </a:prstGeom>
          <a:solidFill>
            <a:schemeClr val="bg1">
              <a:lumMod val="85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784225"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24" name="圆角矩形 34"/>
          <p:cNvSpPr/>
          <p:nvPr/>
        </p:nvSpPr>
        <p:spPr bwMode="auto">
          <a:xfrm>
            <a:off x="1116013" y="3141663"/>
            <a:ext cx="2879725" cy="1366837"/>
          </a:xfrm>
          <a:prstGeom prst="roundRect">
            <a:avLst/>
          </a:prstGeom>
          <a:solidFill>
            <a:schemeClr val="bg1">
              <a:lumMod val="85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784225"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741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Telnet</a:t>
            </a:r>
            <a:r>
              <a:rPr lang="zh-CN" altLang="en-US" smtClean="0"/>
              <a:t>连接</a:t>
            </a:r>
          </a:p>
        </p:txBody>
      </p:sp>
      <p:sp>
        <p:nvSpPr>
          <p:cNvPr id="17414" name="灯片编号占位符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8BCE34AF-0F44-4432-B0B3-94AAE213D314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5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12294" name="TextBox 21"/>
          <p:cNvSpPr txBox="1">
            <a:spLocks noChangeArrowheads="1"/>
          </p:cNvSpPr>
          <p:nvPr/>
        </p:nvSpPr>
        <p:spPr bwMode="auto">
          <a:xfrm>
            <a:off x="5292489" y="1772816"/>
            <a:ext cx="2303463" cy="616151"/>
          </a:xfrm>
          <a:prstGeom prst="rect">
            <a:avLst/>
          </a:prstGeom>
          <a:solidFill>
            <a:srgbClr val="0091C8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chilly" dir="t"/>
          </a:scene3d>
          <a:sp3d prstMaterial="powder">
            <a:bevelT w="38100" h="38100"/>
            <a:bevelB/>
          </a:sp3d>
        </p:spPr>
        <p:txBody>
          <a:bodyPr wrap="none" lIns="91364" tIns="45680" rIns="91364" bIns="45680" anchor="ctr"/>
          <a:lstStyle/>
          <a:p>
            <a:pPr algn="ctr" defTabSz="784225" eaLnBrk="1" hangingPunct="1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kumimoji="1" lang="en-US" altLang="zh-CN" sz="16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Telnet</a:t>
            </a:r>
            <a:r>
              <a:rPr kumimoji="1" lang="zh-CN" altLang="en-US" sz="1600" dirty="0">
                <a:solidFill>
                  <a:schemeClr val="bg1"/>
                </a:solidFill>
                <a:ea typeface="华文细黑" pitchFamily="2" charset="-122"/>
                <a:cs typeface="Arial" pitchFamily="34" charset="0"/>
              </a:rPr>
              <a:t>客户端</a:t>
            </a:r>
          </a:p>
        </p:txBody>
      </p:sp>
      <p:sp>
        <p:nvSpPr>
          <p:cNvPr id="12295" name="TextBox 23"/>
          <p:cNvSpPr txBox="1">
            <a:spLocks noChangeArrowheads="1"/>
          </p:cNvSpPr>
          <p:nvPr/>
        </p:nvSpPr>
        <p:spPr bwMode="auto">
          <a:xfrm>
            <a:off x="1280036" y="3540941"/>
            <a:ext cx="1357423" cy="609398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伪终端驱动</a:t>
            </a:r>
          </a:p>
        </p:txBody>
      </p:sp>
      <p:sp>
        <p:nvSpPr>
          <p:cNvPr id="12296" name="TextBox 24"/>
          <p:cNvSpPr txBox="1">
            <a:spLocks noChangeArrowheads="1"/>
          </p:cNvSpPr>
          <p:nvPr/>
        </p:nvSpPr>
        <p:spPr bwMode="auto">
          <a:xfrm>
            <a:off x="2837860" y="3566684"/>
            <a:ext cx="914400" cy="548640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en-US" altLang="zh-CN" sz="1400" dirty="0">
                <a:solidFill>
                  <a:schemeClr val="bg1"/>
                </a:solidFill>
                <a:latin typeface="Arial" charset="0"/>
                <a:ea typeface="宋体" pitchFamily="2" charset="-122"/>
              </a:rPr>
              <a:t>TCP/IP</a:t>
            </a:r>
            <a:endParaRPr lang="zh-CN" altLang="en-US" sz="1400" dirty="0">
              <a:solidFill>
                <a:schemeClr val="bg1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00192" y="3548617"/>
            <a:ext cx="1529265" cy="584775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zh-CN" altLang="en-US" sz="1400" dirty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终端驱动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20071" y="3566684"/>
            <a:ext cx="914400" cy="548640"/>
          </a:xfrm>
          <a:prstGeom prst="rect">
            <a:avLst/>
          </a:prstGeom>
          <a:solidFill>
            <a:srgbClr val="0099CC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" h="38100"/>
            <a:bevelB/>
          </a:sp3d>
        </p:spPr>
        <p:txBody>
          <a:bodyPr anchor="ctr"/>
          <a:lstStyle/>
          <a:p>
            <a:pPr algn="ctr" defTabSz="784225">
              <a:lnSpc>
                <a:spcPct val="120000"/>
              </a:lnSpc>
              <a:buClr>
                <a:srgbClr val="990000"/>
              </a:buClr>
              <a:buSzPct val="85000"/>
              <a:defRPr/>
            </a:pPr>
            <a:r>
              <a:rPr lang="en-US" altLang="zh-CN" sz="1400" dirty="0">
                <a:solidFill>
                  <a:schemeClr val="bg1"/>
                </a:solidFill>
                <a:latin typeface="Arial" charset="0"/>
                <a:ea typeface="宋体" pitchFamily="2" charset="-122"/>
              </a:rPr>
              <a:t>TCP/IP</a:t>
            </a:r>
            <a:endParaRPr lang="zh-CN" altLang="en-US" sz="1400" dirty="0">
              <a:solidFill>
                <a:schemeClr val="bg1"/>
              </a:solidFill>
              <a:latin typeface="Arial" charset="0"/>
              <a:ea typeface="宋体" pitchFamily="2" charset="-122"/>
            </a:endParaRPr>
          </a:p>
        </p:txBody>
      </p:sp>
      <p:cxnSp>
        <p:nvCxnSpPr>
          <p:cNvPr id="17428" name="直接箭头连接符 34"/>
          <p:cNvCxnSpPr>
            <a:cxnSpLocks noChangeShapeType="1"/>
          </p:cNvCxnSpPr>
          <p:nvPr/>
        </p:nvCxnSpPr>
        <p:spPr bwMode="auto">
          <a:xfrm>
            <a:off x="1958975" y="2420938"/>
            <a:ext cx="0" cy="10810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9" name="直接箭头连接符 35"/>
          <p:cNvCxnSpPr>
            <a:cxnSpLocks noChangeShapeType="1"/>
          </p:cNvCxnSpPr>
          <p:nvPr/>
        </p:nvCxnSpPr>
        <p:spPr bwMode="auto">
          <a:xfrm>
            <a:off x="3295650" y="2408238"/>
            <a:ext cx="0" cy="10795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0" name="直接箭头连接符 36"/>
          <p:cNvCxnSpPr>
            <a:cxnSpLocks noChangeShapeType="1"/>
          </p:cNvCxnSpPr>
          <p:nvPr/>
        </p:nvCxnSpPr>
        <p:spPr bwMode="auto">
          <a:xfrm>
            <a:off x="5676900" y="2427288"/>
            <a:ext cx="0" cy="10795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1" name="直接箭头连接符 37"/>
          <p:cNvCxnSpPr>
            <a:cxnSpLocks noChangeShapeType="1"/>
          </p:cNvCxnSpPr>
          <p:nvPr/>
        </p:nvCxnSpPr>
        <p:spPr bwMode="auto">
          <a:xfrm>
            <a:off x="7064375" y="2420938"/>
            <a:ext cx="0" cy="10810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2" name="直接箭头连接符 41"/>
          <p:cNvCxnSpPr>
            <a:cxnSpLocks noChangeShapeType="1"/>
          </p:cNvCxnSpPr>
          <p:nvPr/>
        </p:nvCxnSpPr>
        <p:spPr bwMode="auto">
          <a:xfrm>
            <a:off x="3844925" y="3854450"/>
            <a:ext cx="132873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3" name="TextBox 45"/>
          <p:cNvSpPr txBox="1">
            <a:spLocks noChangeArrowheads="1"/>
          </p:cNvSpPr>
          <p:nvPr/>
        </p:nvSpPr>
        <p:spPr bwMode="auto">
          <a:xfrm>
            <a:off x="4211638" y="3500438"/>
            <a:ext cx="544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>
                <a:solidFill>
                  <a:srgbClr val="C00000"/>
                </a:solidFill>
                <a:ea typeface="宋体" panose="02010600030101010101" pitchFamily="2" charset="-122"/>
              </a:rPr>
              <a:t>TCP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760413" y="5805488"/>
            <a:ext cx="7627937" cy="503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196850" indent="-252413" defTabSz="801688" eaLnBrk="1" hangingPunct="1">
              <a:lnSpc>
                <a:spcPct val="140000"/>
              </a:lnSpc>
              <a:spcBef>
                <a:spcPct val="30000"/>
              </a:spcBef>
              <a:buSzPct val="80000"/>
              <a:buFont typeface="Wingdings" pitchFamily="2" charset="2"/>
              <a:buChar char="l"/>
              <a:defRPr/>
            </a:pPr>
            <a:r>
              <a:rPr lang="en-US" altLang="zh-CN" sz="1800" kern="0" dirty="0">
                <a:latin typeface="Arial" charset="0"/>
                <a:ea typeface="+mn-ea"/>
                <a:cs typeface="Arial" charset="0"/>
              </a:rPr>
              <a:t>Telnet</a:t>
            </a:r>
            <a:r>
              <a:rPr lang="zh-CN" altLang="en-US" sz="1800" kern="0" dirty="0">
                <a:latin typeface="Arial" charset="0"/>
                <a:ea typeface="+mn-ea"/>
                <a:cs typeface="Arial" charset="0"/>
              </a:rPr>
              <a:t>客户端和服务器基于</a:t>
            </a:r>
            <a:r>
              <a:rPr lang="en-US" altLang="zh-CN" sz="1800" kern="0" dirty="0">
                <a:latin typeface="Arial" charset="0"/>
                <a:ea typeface="+mn-ea"/>
                <a:cs typeface="Arial" charset="0"/>
              </a:rPr>
              <a:t>TCP</a:t>
            </a:r>
            <a:r>
              <a:rPr lang="zh-CN" altLang="en-US" sz="1800" kern="0" dirty="0">
                <a:latin typeface="Arial" charset="0"/>
                <a:ea typeface="+mn-ea"/>
                <a:cs typeface="Arial" charset="0"/>
              </a:rPr>
              <a:t>连接来传输命令。</a:t>
            </a:r>
            <a:endParaRPr lang="en-US" altLang="zh-CN" sz="1800" kern="0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认证模式</a:t>
            </a:r>
            <a:endParaRPr lang="en-US" altLang="zh-CN" smtClean="0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1B65D4DB-3F2F-4741-83E0-117B61DCDDEA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6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116013" y="1844675"/>
          <a:ext cx="6840538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269"/>
                <a:gridCol w="3420269"/>
              </a:tblGrid>
              <a:tr h="3353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 smtClean="0">
                          <a:latin typeface="Arial" pitchFamily="34" charset="0"/>
                          <a:cs typeface="Arial" pitchFamily="34" charset="0"/>
                        </a:rPr>
                        <a:t>认证模式</a:t>
                      </a:r>
                      <a:endParaRPr lang="zh-CN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26" marB="45726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 smtClean="0">
                          <a:latin typeface="Arial" pitchFamily="34" charset="0"/>
                          <a:cs typeface="Arial" pitchFamily="34" charset="0"/>
                        </a:rPr>
                        <a:t>描述</a:t>
                      </a:r>
                      <a:endParaRPr lang="zh-CN" alt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26" marB="45726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</a:tr>
              <a:tr h="4875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Arial" pitchFamily="34" charset="0"/>
                          <a:cs typeface="Arial" pitchFamily="34" charset="0"/>
                        </a:rPr>
                        <a:t>AAA</a:t>
                      </a:r>
                      <a:endParaRPr lang="zh-CN" alt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26" marB="45726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AAA </a:t>
                      </a:r>
                      <a:r>
                        <a:rPr lang="zh-CN" alt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认证</a:t>
                      </a:r>
                      <a:endParaRPr lang="zh-CN" alt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26" marB="45726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Arial" pitchFamily="34" charset="0"/>
                          <a:cs typeface="Arial" pitchFamily="34" charset="0"/>
                        </a:rPr>
                        <a:t>Password</a:t>
                      </a:r>
                      <a:endParaRPr lang="zh-CN" alt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26" marB="45726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 smtClean="0">
                          <a:latin typeface="Arial" pitchFamily="34" charset="0"/>
                          <a:cs typeface="Arial" pitchFamily="34" charset="0"/>
                        </a:rPr>
                        <a:t>登录时只通过密码实现认证</a:t>
                      </a:r>
                      <a:endParaRPr lang="zh-CN" alt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26" marB="45726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Telnet</a:t>
            </a:r>
            <a:r>
              <a:rPr lang="zh-CN" altLang="en-US" dirty="0" smtClean="0"/>
              <a:t>配置</a:t>
            </a:r>
            <a:endParaRPr lang="en-US" altLang="zh-CN" dirty="0" smtClean="0"/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E9B1F187-E4EB-4D71-AAEB-FEF6535D26C5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7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21508" name="直接连接符 16"/>
          <p:cNvCxnSpPr>
            <a:cxnSpLocks noChangeShapeType="1"/>
          </p:cNvCxnSpPr>
          <p:nvPr/>
        </p:nvCxnSpPr>
        <p:spPr bwMode="auto">
          <a:xfrm flipH="1">
            <a:off x="2195513" y="2335213"/>
            <a:ext cx="20161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509" name="Picture 1238" descr="图片1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55788"/>
            <a:ext cx="93821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Box 29"/>
          <p:cNvSpPr txBox="1">
            <a:spLocks noChangeArrowheads="1"/>
          </p:cNvSpPr>
          <p:nvPr/>
        </p:nvSpPr>
        <p:spPr bwMode="auto">
          <a:xfrm>
            <a:off x="1331913" y="1557338"/>
            <a:ext cx="1098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Telnet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21511" name="TextBox 37"/>
          <p:cNvSpPr txBox="1">
            <a:spLocks noChangeArrowheads="1"/>
          </p:cNvSpPr>
          <p:nvPr/>
        </p:nvSpPr>
        <p:spPr bwMode="auto">
          <a:xfrm>
            <a:off x="5873750" y="2332038"/>
            <a:ext cx="9525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10.1.1.1/24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cxnSp>
        <p:nvCxnSpPr>
          <p:cNvPr id="21512" name="直接连接符 9"/>
          <p:cNvCxnSpPr>
            <a:cxnSpLocks noChangeShapeType="1"/>
          </p:cNvCxnSpPr>
          <p:nvPr/>
        </p:nvCxnSpPr>
        <p:spPr bwMode="auto">
          <a:xfrm flipH="1">
            <a:off x="4356100" y="2339975"/>
            <a:ext cx="32400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3" name="TextBox 29"/>
          <p:cNvSpPr txBox="1">
            <a:spLocks noChangeArrowheads="1"/>
          </p:cNvSpPr>
          <p:nvPr/>
        </p:nvSpPr>
        <p:spPr bwMode="auto">
          <a:xfrm>
            <a:off x="6732588" y="1557338"/>
            <a:ext cx="1089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Telnet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服务器</a:t>
            </a:r>
          </a:p>
        </p:txBody>
      </p:sp>
      <p:pic>
        <p:nvPicPr>
          <p:cNvPr id="21514" name="Picture 1439" descr="图片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2025650"/>
            <a:ext cx="798512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461" descr="图片2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952625"/>
            <a:ext cx="798512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6" name="TextBox 37"/>
          <p:cNvSpPr txBox="1">
            <a:spLocks noChangeArrowheads="1"/>
          </p:cNvSpPr>
          <p:nvPr/>
        </p:nvSpPr>
        <p:spPr bwMode="auto">
          <a:xfrm>
            <a:off x="2330450" y="2312988"/>
            <a:ext cx="9525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10.1.1.2/24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sp>
        <p:nvSpPr>
          <p:cNvPr id="21517" name="TextBox 37"/>
          <p:cNvSpPr txBox="1">
            <a:spLocks noChangeArrowheads="1"/>
          </p:cNvSpPr>
          <p:nvPr/>
        </p:nvSpPr>
        <p:spPr bwMode="auto">
          <a:xfrm>
            <a:off x="5803900" y="2051050"/>
            <a:ext cx="1149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Ethernet 2/0/0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sp>
        <p:nvSpPr>
          <p:cNvPr id="21518" name="AutoShape 28"/>
          <p:cNvSpPr>
            <a:spLocks/>
          </p:cNvSpPr>
          <p:nvPr/>
        </p:nvSpPr>
        <p:spPr bwMode="auto">
          <a:xfrm>
            <a:off x="1042988" y="3268663"/>
            <a:ext cx="6840537" cy="2032000"/>
          </a:xfrm>
          <a:prstGeom prst="accentBorderCallout3">
            <a:avLst>
              <a:gd name="adj1" fmla="val 14088"/>
              <a:gd name="adj2" fmla="val 101218"/>
              <a:gd name="adj3" fmla="val 14088"/>
              <a:gd name="adj4" fmla="val 103042"/>
              <a:gd name="adj5" fmla="val -27343"/>
              <a:gd name="adj6" fmla="val 102838"/>
              <a:gd name="adj7" fmla="val -45023"/>
              <a:gd name="adj8" fmla="val 98134"/>
            </a:avLst>
          </a:prstGeom>
          <a:noFill/>
          <a:ln w="19050" algn="ctr">
            <a:solidFill>
              <a:srgbClr val="006699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marL="287338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[Huawei]interface Ethernet 2/0/0</a:t>
            </a:r>
            <a:r>
              <a:rPr lang="zh-CN" altLang="en-US" sz="1400">
                <a:latin typeface="Courier New" panose="02070309020205020404" pitchFamily="49" charset="0"/>
                <a:ea typeface="宋体" panose="02010600030101010101" pitchFamily="2" charset="-122"/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[Huawei-Ethernet2/0/0]ip address 10.1.1.1 24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[Huawei]user-interface vty 0 4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[Huawei-ui-vty0-4]authentication-mode password </a:t>
            </a:r>
            <a:r>
              <a:rPr lang="zh-CN" altLang="en-US" sz="1400">
                <a:latin typeface="Courier New" panose="02070309020205020404" pitchFamily="49" charset="0"/>
                <a:ea typeface="宋体" panose="02010600030101010101" pitchFamily="2" charset="-122"/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[Huawei-ui-vty0-4]set authentication password cipher</a:t>
            </a: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 Enter Password(&lt;8-128&gt;): huawei12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Telnet</a:t>
            </a:r>
            <a:r>
              <a:rPr lang="zh-CN" altLang="en-US" dirty="0" smtClean="0"/>
              <a:t>配置</a:t>
            </a:r>
            <a:endParaRPr lang="en-US" altLang="zh-CN" dirty="0" smtClean="0"/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4B570E73-91D7-47C7-BCF9-3A1FF66E17C0}" type="slidenum">
              <a:rPr lang="en-US" altLang="zh-CN" sz="120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8</a:t>
            </a:fld>
            <a:endParaRPr lang="en-US" altLang="zh-CN" sz="120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23556" name="直接连接符 16"/>
          <p:cNvCxnSpPr>
            <a:cxnSpLocks noChangeShapeType="1"/>
          </p:cNvCxnSpPr>
          <p:nvPr/>
        </p:nvCxnSpPr>
        <p:spPr bwMode="auto">
          <a:xfrm flipH="1">
            <a:off x="2195513" y="2289175"/>
            <a:ext cx="20161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3557" name="Picture 1238" descr="图片1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09750"/>
            <a:ext cx="93821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Box 29"/>
          <p:cNvSpPr txBox="1">
            <a:spLocks noChangeArrowheads="1"/>
          </p:cNvSpPr>
          <p:nvPr/>
        </p:nvSpPr>
        <p:spPr bwMode="auto">
          <a:xfrm>
            <a:off x="1368425" y="1577975"/>
            <a:ext cx="1098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Telnet</a:t>
            </a:r>
            <a:r>
              <a:rPr lang="en-US" altLang="zh-CN" sz="120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客户端</a:t>
            </a:r>
          </a:p>
        </p:txBody>
      </p:sp>
      <p:sp>
        <p:nvSpPr>
          <p:cNvPr id="23559" name="TextBox 37"/>
          <p:cNvSpPr txBox="1">
            <a:spLocks noChangeArrowheads="1"/>
          </p:cNvSpPr>
          <p:nvPr/>
        </p:nvSpPr>
        <p:spPr bwMode="auto">
          <a:xfrm>
            <a:off x="5873750" y="2286000"/>
            <a:ext cx="952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10.1.1.1/24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cxnSp>
        <p:nvCxnSpPr>
          <p:cNvPr id="23560" name="直接连接符 9"/>
          <p:cNvCxnSpPr>
            <a:cxnSpLocks noChangeShapeType="1"/>
          </p:cNvCxnSpPr>
          <p:nvPr/>
        </p:nvCxnSpPr>
        <p:spPr bwMode="auto">
          <a:xfrm flipH="1">
            <a:off x="4356100" y="2293938"/>
            <a:ext cx="32400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1" name="TextBox 29"/>
          <p:cNvSpPr txBox="1">
            <a:spLocks noChangeArrowheads="1"/>
          </p:cNvSpPr>
          <p:nvPr/>
        </p:nvSpPr>
        <p:spPr bwMode="auto">
          <a:xfrm>
            <a:off x="6727825" y="1557338"/>
            <a:ext cx="1098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Telnet </a:t>
            </a:r>
            <a:r>
              <a:rPr lang="zh-CN" altLang="en-US" sz="1200">
                <a:latin typeface="华文细黑" panose="02010600040101010101" pitchFamily="2" charset="-122"/>
                <a:ea typeface="华文细黑" panose="02010600040101010101" pitchFamily="2" charset="-122"/>
              </a:rPr>
              <a:t>服务器</a:t>
            </a:r>
          </a:p>
        </p:txBody>
      </p:sp>
      <p:pic>
        <p:nvPicPr>
          <p:cNvPr id="23562" name="Picture 1439" descr="图片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979613"/>
            <a:ext cx="798512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3" name="Picture 461" descr="图片2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906588"/>
            <a:ext cx="798512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4" name="TextBox 37"/>
          <p:cNvSpPr txBox="1">
            <a:spLocks noChangeArrowheads="1"/>
          </p:cNvSpPr>
          <p:nvPr/>
        </p:nvSpPr>
        <p:spPr bwMode="auto">
          <a:xfrm>
            <a:off x="2330450" y="2266950"/>
            <a:ext cx="952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10.1.1.2/24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sp>
        <p:nvSpPr>
          <p:cNvPr id="23565" name="TextBox 37"/>
          <p:cNvSpPr txBox="1">
            <a:spLocks noChangeArrowheads="1"/>
          </p:cNvSpPr>
          <p:nvPr/>
        </p:nvSpPr>
        <p:spPr bwMode="auto">
          <a:xfrm>
            <a:off x="5803900" y="2005013"/>
            <a:ext cx="11493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200">
                <a:ea typeface="宋体" panose="02010600030101010101" pitchFamily="2" charset="-122"/>
              </a:rPr>
              <a:t>Ethernet 2/0/0</a:t>
            </a:r>
            <a:endParaRPr lang="zh-CN" altLang="en-US" sz="1200">
              <a:ea typeface="宋体" panose="02010600030101010101" pitchFamily="2" charset="-122"/>
            </a:endParaRPr>
          </a:p>
        </p:txBody>
      </p:sp>
      <p:sp>
        <p:nvSpPr>
          <p:cNvPr id="23566" name="AutoShape 28"/>
          <p:cNvSpPr>
            <a:spLocks/>
          </p:cNvSpPr>
          <p:nvPr/>
        </p:nvSpPr>
        <p:spPr bwMode="auto">
          <a:xfrm flipH="1">
            <a:off x="1476374" y="2898101"/>
            <a:ext cx="6480175" cy="3323987"/>
          </a:xfrm>
          <a:prstGeom prst="accentBorderCallout3">
            <a:avLst>
              <a:gd name="adj1" fmla="val 14088"/>
              <a:gd name="adj2" fmla="val 101218"/>
              <a:gd name="adj3" fmla="val 14491"/>
              <a:gd name="adj4" fmla="val 104560"/>
              <a:gd name="adj5" fmla="val -2417"/>
              <a:gd name="adj6" fmla="val 104755"/>
              <a:gd name="adj7" fmla="val -13116"/>
              <a:gd name="adj8" fmla="val 100847"/>
            </a:avLst>
          </a:prstGeom>
          <a:noFill/>
          <a:ln w="19050" algn="ctr">
            <a:solidFill>
              <a:srgbClr val="006699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marL="287338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784225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784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&lt;Host&gt;telnet 10.1.1.1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Trying 10.1.1.1 ...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Press CTRL+K to abort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Connected to 10.1.1.1 ...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Login authentication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Password: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Info: The max number of VTY users is 10, and the number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Courier New" panose="02070309020205020404" pitchFamily="49" charset="0"/>
                <a:ea typeface="宋体" panose="02010600030101010101" pitchFamily="2" charset="-122"/>
              </a:rPr>
              <a:t>      </a:t>
            </a: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of current VTY users on line is 1.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Courier New" panose="02070309020205020404" pitchFamily="49" charset="0"/>
                <a:ea typeface="宋体" panose="02010600030101010101" pitchFamily="2" charset="-122"/>
              </a:rPr>
              <a:t>      </a:t>
            </a: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The current login time is 2013-04-19 16:32:00.</a:t>
            </a:r>
          </a:p>
          <a:p>
            <a:pPr algn="l">
              <a:lnSpc>
                <a:spcPct val="150000"/>
              </a:lnSpc>
            </a:pPr>
            <a:r>
              <a:rPr lang="en-US" altLang="zh-CN" sz="1400">
                <a:latin typeface="Courier New" panose="02070309020205020404" pitchFamily="49" charset="0"/>
                <a:ea typeface="宋体" panose="02010600030101010101" pitchFamily="2" charset="-122"/>
              </a:rPr>
              <a:t>&lt;Huawei&gt;</a:t>
            </a:r>
            <a:endParaRPr lang="zh-CN" altLang="en-US" sz="140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ctr" defTabSz="877888"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778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t>Page </a:t>
            </a:r>
            <a:fld id="{3AE9E121-DC50-4A7E-9E6B-4BDD8B9BBAB4}" type="slidenum">
              <a:rPr lang="en-US" altLang="zh-CN" sz="1200" smtClean="0">
                <a:latin typeface="FrutigerNext LT Bold" panose="020B0803040504020204" pitchFamily="34" charset="0"/>
                <a:ea typeface="宋体" panose="02010600030101010101" pitchFamily="2" charset="-122"/>
              </a:rPr>
              <a:pPr algn="l"/>
              <a:t>9</a:t>
            </a:fld>
            <a:endParaRPr lang="en-US" altLang="zh-CN" sz="1200" smtClean="0">
              <a:latin typeface="FrutigerNext LT Bold" panose="020B0803040504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25" y="358775"/>
            <a:ext cx="7054850" cy="868363"/>
          </a:xfrm>
        </p:spPr>
        <p:txBody>
          <a:bodyPr/>
          <a:lstStyle/>
          <a:p>
            <a:pPr eaLnBrk="1" hangingPunct="1"/>
            <a:r>
              <a:rPr lang="zh-CN" altLang="en-US" smtClean="0"/>
              <a:t>总结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7350" y="1412875"/>
            <a:ext cx="7929563" cy="419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buClrTx/>
              <a:buSzPct val="80000"/>
              <a:buFont typeface="Wingdings" pitchFamily="2" charset="2"/>
              <a:buChar char="l"/>
            </a:pPr>
            <a:r>
              <a:rPr lang="zh-CN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如果网络设备已经配置完成</a:t>
            </a: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Telnet</a:t>
            </a:r>
            <a:r>
              <a:rPr lang="zh-CN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服务，但是用户仍然不能实现远程访问，原因可能是什么</a:t>
            </a:r>
            <a:r>
              <a:rPr lang="en-US" altLang="zh-CN" sz="180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5605" name="Picture 8" descr="总结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7838"/>
            <a:ext cx="6159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990000"/>
      </a:dk2>
      <a:lt2>
        <a:srgbClr val="777777"/>
      </a:lt2>
      <a:accent1>
        <a:srgbClr val="FFCC99"/>
      </a:accent1>
      <a:accent2>
        <a:srgbClr val="FFCC66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B95C"/>
      </a:accent6>
      <a:hlink>
        <a:srgbClr val="FF9900"/>
      </a:hlink>
      <a:folHlink>
        <a:srgbClr val="996600"/>
      </a:folHlink>
    </a:clrScheme>
    <a:fontScheme name="default">
      <a:majorFont>
        <a:latin typeface="FrutigerNext LT Bold"/>
        <a:ea typeface="黑体"/>
        <a:cs typeface=""/>
      </a:majorFont>
      <a:minorFont>
        <a:latin typeface="FrutigerNext LT Regular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969696"/>
        </a:lt2>
        <a:accent1>
          <a:srgbClr val="DDDDDD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777777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技术培训胶片＋注释中文模板">
  <a:themeElements>
    <a:clrScheme name="技术培训胶片＋注释中文模板V1.2(20100205) 1">
      <a:dk1>
        <a:srgbClr val="000000"/>
      </a:dk1>
      <a:lt1>
        <a:srgbClr val="FFFFFF"/>
      </a:lt1>
      <a:dk2>
        <a:srgbClr val="990000"/>
      </a:dk2>
      <a:lt2>
        <a:srgbClr val="CCCCCC"/>
      </a:lt2>
      <a:accent1>
        <a:srgbClr val="99CCCC"/>
      </a:accent1>
      <a:accent2>
        <a:srgbClr val="990000"/>
      </a:accent2>
      <a:accent3>
        <a:srgbClr val="FFFFFF"/>
      </a:accent3>
      <a:accent4>
        <a:srgbClr val="000000"/>
      </a:accent4>
      <a:accent5>
        <a:srgbClr val="CAE2E2"/>
      </a:accent5>
      <a:accent6>
        <a:srgbClr val="8A0000"/>
      </a:accent6>
      <a:hlink>
        <a:srgbClr val="009999"/>
      </a:hlink>
      <a:folHlink>
        <a:srgbClr val="999999"/>
      </a:folHlink>
    </a:clrScheme>
    <a:fontScheme name="技术培训胶片＋注释中文模板V1.2(20100205)">
      <a:majorFont>
        <a:latin typeface="FrutigerNext LT Medium"/>
        <a:ea typeface="黑体"/>
        <a:cs typeface="宋体"/>
      </a:majorFont>
      <a:minorFont>
        <a:latin typeface="FrutigerNext LT Regular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7842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7842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技术培训胶片＋注释中文模板V1.2(20100205) 1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99CCCC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8A0000"/>
        </a:accent6>
        <a:hlink>
          <a:srgbClr val="009999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2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CCFF99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0000"/>
        </a:accent6>
        <a:hlink>
          <a:srgbClr val="669900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3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FFCC99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0000"/>
        </a:accent6>
        <a:hlink>
          <a:srgbClr val="FF9900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4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FF9900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8A0000"/>
        </a:accent6>
        <a:hlink>
          <a:srgbClr val="99660A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技术培训胶片＋注释中文模板V1.2(20100205) 5">
        <a:dk1>
          <a:srgbClr val="000000"/>
        </a:dk1>
        <a:lt1>
          <a:srgbClr val="FFFFFF"/>
        </a:lt1>
        <a:dk2>
          <a:srgbClr val="990000"/>
        </a:dk2>
        <a:lt2>
          <a:srgbClr val="CCCCCC"/>
        </a:lt2>
        <a:accent1>
          <a:srgbClr val="CCCCFF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0000"/>
        </a:accent6>
        <a:hlink>
          <a:srgbClr val="99660A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尾页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尾页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02C5B4B712841F4C8A7AAEE2CD191271" ma:contentTypeVersion="0" ma:contentTypeDescription="新建文档。" ma:contentTypeScope="" ma:versionID="96d4672d6a9bf9c7047e1a24826848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adfd09ad98667f9c194c646e975416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07E26-9D2F-4FD3-B46F-89392439D5E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646B7D-32AB-4687-B1FB-9CA9B62F1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7320F9-CF50-48AF-B9F1-4DC0BEEBD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8月模板－杨初</Template>
  <TotalTime>2491</TotalTime>
  <Words>737</Words>
  <Application>Microsoft Office PowerPoint</Application>
  <PresentationFormat>全屏显示(4:3)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MS PGothic</vt:lpstr>
      <vt:lpstr>黑体</vt:lpstr>
      <vt:lpstr>华文细黑</vt:lpstr>
      <vt:lpstr>宋体</vt:lpstr>
      <vt:lpstr>Arial</vt:lpstr>
      <vt:lpstr>Courier New</vt:lpstr>
      <vt:lpstr>FrutigerNext LT Bold</vt:lpstr>
      <vt:lpstr>FrutigerNext LT Light</vt:lpstr>
      <vt:lpstr>FrutigerNext LT Medium</vt:lpstr>
      <vt:lpstr>FrutigerNext LT Regular</vt:lpstr>
      <vt:lpstr>Wingdings</vt:lpstr>
      <vt:lpstr>default</vt:lpstr>
      <vt:lpstr>技术培训胶片＋注释中文模板</vt:lpstr>
      <vt:lpstr>尾页</vt:lpstr>
      <vt:lpstr>1_尾页</vt:lpstr>
      <vt:lpstr>Telnet原理与配置</vt:lpstr>
      <vt:lpstr>前言</vt:lpstr>
      <vt:lpstr>学习目标</vt:lpstr>
      <vt:lpstr>Telnet应用场景</vt:lpstr>
      <vt:lpstr>Telnet连接</vt:lpstr>
      <vt:lpstr>认证模式</vt:lpstr>
      <vt:lpstr>Telnet配置</vt:lpstr>
      <vt:lpstr>Telnet配置</vt:lpstr>
      <vt:lpstr>总结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Telnet原理与配置</dc:title>
  <dc:creator>Huawei Enterprise</dc:creator>
  <cp:lastModifiedBy>Zhangnanzjhw (Nancy, EBG)</cp:lastModifiedBy>
  <cp:revision>157</cp:revision>
  <dcterms:created xsi:type="dcterms:W3CDTF">2006-08-26T07:07:15Z</dcterms:created>
  <dcterms:modified xsi:type="dcterms:W3CDTF">2017-04-28T09:13:17Z</dcterms:modified>
  <cp:version>v1.6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evel">
    <vt:lpwstr>0</vt:lpwstr>
  </property>
  <property fmtid="{D5CDD505-2E9C-101B-9397-08002B2CF9AE}" pid="3" name="slevelui">
    <vt:lpwstr>1</vt:lpwstr>
  </property>
  <property fmtid="{D5CDD505-2E9C-101B-9397-08002B2CF9AE}" pid="4" name="_ms_pID_725343">
    <vt:lpwstr>(12)sEtucUHXeXLzl1kom9g2WjelkdMxWoLP0T29QllxWqKw3aAVibItuGGc3DINtesuyDWWKt+1_x000d_
jq9gCv+PB/zCdGQ+UPXUpbOTc0QoJKSOMN5pPhIrSeh6JsvX+eSuCRzJ29SMgI8oUcY4qkTO_x000d_
ruR0qSMuJpa5qZMrt9JwLH+IPUiXiEz0geLzLgMMHknzceZVN4QtoBghxoVJ7TUQiprv8Jtx_x000d_
SSOUtqrvIKTwZzgfWd</vt:lpwstr>
  </property>
  <property fmtid="{D5CDD505-2E9C-101B-9397-08002B2CF9AE}" pid="5" name="_ms_pID_7253431">
    <vt:lpwstr>k1IMdLU6A6dxYNRwkN6JsOd2YvO65wRQfYsOGN25mjYLb3W/mi+X+W_x000d_
lyzxgR2zGbADIDJQahPIqu4qPkER4HDZe+SPh1rd3mUoFXQ001jofcVk+rrchUn1bwKutj48_x000d_
KbSy0Nnh79BzrotmSuAJ7vWmkOXfEOBlz44wJsabom+lj7bxYmfaOXRLv3TNhw0c3g3P1Ief_x000d_
UricoKDGkeQcAGPUfIFh0vd3Iq0AL6TWW27Z</vt:lpwstr>
  </property>
  <property fmtid="{D5CDD505-2E9C-101B-9397-08002B2CF9AE}" pid="6" name="_ms_pID_7253432">
    <vt:lpwstr>SZwxWV0UPv4ZhzNSIbVbKudsufkNu6d7/QmC_x000d_
vdQhO5OD1QwQkIJZxMemZP7t4ciIo2e11zZ4oarGVxlmomcotodAbbD9qIF8+Ygf1zoa85eF_x000d_
st76h7578F5wm6Ws2sfl+SrwxZp6nX9KnaKpCokq8Fy7kbkzZA9ykjAW8bsfigm7kLhjm1bl_x000d_
nbgu1BcDO4er6eOuP+1s1TjB1uoIdHdeHIg4HzQS/612nV9oJ+L91N</vt:lpwstr>
  </property>
  <property fmtid="{D5CDD505-2E9C-101B-9397-08002B2CF9AE}" pid="7" name="_ms_pID_7253433">
    <vt:lpwstr>3DZ1ULa1PfG4W+5RmY_x000d_
s2Yim4K/pbzFW28FhOcHTdNUIIsgcmISOmzPWO6r6UjYWch7WFV11gbnBjdf37MoeQ9az3U7_x000d_
BP5KVKwTVXp60UkfLALDFEWlpQowK2kgqEbOmrZ38QX2VyZR2pqBDyM8jKfV36nWaRgQFMww_x000d_
53VVqmhirFou5i7Pt4mVu+q/B9EP+w6oLO7fXrR77P8Oh6NGnEsDpuAHEhvRCwVHxYhhzpGV</vt:lpwstr>
  </property>
  <property fmtid="{D5CDD505-2E9C-101B-9397-08002B2CF9AE}" pid="8" name="_ms_pID_725343_00">
    <vt:lpwstr>_ms_pID_725343</vt:lpwstr>
  </property>
  <property fmtid="{D5CDD505-2E9C-101B-9397-08002B2CF9AE}" pid="9" name="_ms_pID_7253431_00">
    <vt:lpwstr>_ms_pID_7253431</vt:lpwstr>
  </property>
  <property fmtid="{D5CDD505-2E9C-101B-9397-08002B2CF9AE}" pid="10" name="_ms_pID_7253432_00">
    <vt:lpwstr>_ms_pID_7253432</vt:lpwstr>
  </property>
  <property fmtid="{D5CDD505-2E9C-101B-9397-08002B2CF9AE}" pid="11" name="_ms_pID_7253433_00">
    <vt:lpwstr>_ms_pID_7253433</vt:lpwstr>
  </property>
  <property fmtid="{D5CDD505-2E9C-101B-9397-08002B2CF9AE}" pid="12" name="_ms_pID_7253434">
    <vt:lpwstr>_x000d_
OvcY/IsjYKQrsW00tkTX+7rqrvxEk0pJHrwH+2h85ho4TVxzny+atXWxMBNf50Z+DqBDMx0N_x000d_
uLo61lxNbkZpEM9/qmNXJ4wQxuh3pZuLkJXi3HgTKJx6PCc179veO/wncHYLrFQX/2v1T8lt_x000d_
gBg+OUB7bkcAI1wspx69XAsa1BToP3TDr+j1eNVJH6645WqCfGOaCGaFkktYhCEei78aa/24_x000d_
XnMdmL5hwjTrkz9B</vt:lpwstr>
  </property>
  <property fmtid="{D5CDD505-2E9C-101B-9397-08002B2CF9AE}" pid="13" name="_ms_pID_7253434_00">
    <vt:lpwstr>_ms_pID_7253434</vt:lpwstr>
  </property>
  <property fmtid="{D5CDD505-2E9C-101B-9397-08002B2CF9AE}" pid="14" name="_ms_pID_7253435">
    <vt:lpwstr>fcRxdN4YvSgan83FwgnvUl8w00M3eTFSW5mITXvaxIMutaiFHKFuzqdu_x000d_
UgrcbLBmpmGd6a3K4ZQco3bmlkZMWQ18PTdJOA4bSJGlx+/CJ3VMF5/viIXkjnFhtRapkCPV_x000d_
sGAyQD9LxukcHf6ePI965MNqwBT2F3XIHA70nVHb2KLcUiqvROPYEsVqw3HReFwYUTagjTly_x000d_
bqRYex+Om1aWlS1xCgXdmGZXOkHy3sZW1l</vt:lpwstr>
  </property>
  <property fmtid="{D5CDD505-2E9C-101B-9397-08002B2CF9AE}" pid="15" name="_ms_pID_7253435_00">
    <vt:lpwstr>_ms_pID_7253435</vt:lpwstr>
  </property>
  <property fmtid="{D5CDD505-2E9C-101B-9397-08002B2CF9AE}" pid="16" name="_ms_pID_7253436">
    <vt:lpwstr>LRRbMU3r+bGMdCJIkih9h3KnNyRBKwiwqsyQ1j_x000d_
2Q63Ibyi4WSgdAGMEv2clpCqJQHQVgoQQx67oai1W0J8ZJ3d3BxXldLxAZZKxMTF4AUWktiE_x000d_
sRkH9gz9zlULnL485Nk31BuR6nWSvKSCxMEJzn2dFB5HXGFAYseiRO7CDlR3PBE56t4wSr35_x000d_
DbuzNmncjGYSGipfIuHOuyldvRLgXVOUGRE5L8vSGnbOkpcq0DHB</vt:lpwstr>
  </property>
  <property fmtid="{D5CDD505-2E9C-101B-9397-08002B2CF9AE}" pid="17" name="_ms_pID_7253436_00">
    <vt:lpwstr>_ms_pID_7253436</vt:lpwstr>
  </property>
  <property fmtid="{D5CDD505-2E9C-101B-9397-08002B2CF9AE}" pid="18" name="_ms_pID_7253437">
    <vt:lpwstr>RNvYkCzNnRfSpWKJ/njL_x000d_
TH/7QYoX8utFKHmYAoPTNZpLxk2P5tgsccjGfcQNdPBHTUc4b5vTinyI7Aanf2njVwoEoq2k_x000d_
4E9Q+qEbL/RskjuU7M/X3odJQqABwr426UZpazpWXgDLoq3ExBjcOxb3x9ADz9f9qdT4iCoO_x000d_
jtsQJl1zCu0LD0NGMGemsxZwBPcrAPFtmE0sgzT6IqjuQPaKchlw0n0LAmTws08JvSUfMx</vt:lpwstr>
  </property>
  <property fmtid="{D5CDD505-2E9C-101B-9397-08002B2CF9AE}" pid="19" name="_ms_pID_7253437_00">
    <vt:lpwstr>_ms_pID_7253437</vt:lpwstr>
  </property>
  <property fmtid="{D5CDD505-2E9C-101B-9397-08002B2CF9AE}" pid="20" name="_ms_pID_7253438">
    <vt:lpwstr>Wa_x000d_
r7ApynEPk0eXUJteG+vvFTVwG47tgXOUfZiDy6FFzCGTNX+aJY5Ir/b9YpINWAYLKHg4BrY1_x000d_
EYaOGOnFXBZykd2njFMovtNxOJV6kWZvnY95Dn9j7YHaGJ7k/MK8bjGklxCvy5Rm9uC15sgW_x000d_
Gva/J67XzXjiK8iluj448ThtY+Sbp+BSPsstMrNmnNLK2HWVk+v1ZPOfTCWtLuXP/AE28/wZ_x000d_
T0J8IeKHMPntU0</vt:lpwstr>
  </property>
  <property fmtid="{D5CDD505-2E9C-101B-9397-08002B2CF9AE}" pid="21" name="_ms_pID_7253438_00">
    <vt:lpwstr>_ms_pID_7253438</vt:lpwstr>
  </property>
  <property fmtid="{D5CDD505-2E9C-101B-9397-08002B2CF9AE}" pid="22" name="_ms_pID_7253439">
    <vt:lpwstr>+3UCcFmJ1ONLlloZl6Z46Md0j/KIAecqtytdS/Jv6VwzCyE5X0ADSQhfoU_x000d_
17MT6nf/0Yvs7M5j+u3EeXAysdoWz2I6I2tVGOoTQ90DLDkhU/vBQNradWmWf9kCbLk09tsE_x000d_
pA3lZYvz532iquHJK5fPqwq47hZOHtPU4CR3g+CYOh48Ds6GKQQhr3Pt+EF+aXLlXnlcMi3A_x000d_
EFSRjLjVdWNc1RIfVLsjDeqBgkLL7k7t</vt:lpwstr>
  </property>
  <property fmtid="{D5CDD505-2E9C-101B-9397-08002B2CF9AE}" pid="23" name="_ms_pID_7253439_00">
    <vt:lpwstr>_ms_pID_7253439</vt:lpwstr>
  </property>
  <property fmtid="{D5CDD505-2E9C-101B-9397-08002B2CF9AE}" pid="24" name="_ms_pID_72534310">
    <vt:lpwstr>y0p8gox1QWsEG26q3yegK43RC8rM0DsUsmBSegFY_x000d_
91ZzUIRBhwHKLmbKV6wss35o2eg4VgULYi/gBDTmkd1qwqmf1ATIZoBfidnr5kVTzO+pMu8c_x000d_
Utt4obEUQcN8nTZdNeUzzRZjvbV32lPQQzvNzoL0cR6b9vFblKdWPwJ5JG4pTrplRO8ZSyAs_x000d_
1CNo5cCNUvfBQhrZaTKLqryujD0EzsGZ1Rdf27X/vTOUYl4O6o</vt:lpwstr>
  </property>
  <property fmtid="{D5CDD505-2E9C-101B-9397-08002B2CF9AE}" pid="25" name="_ms_pID_72534310_00">
    <vt:lpwstr>_ms_pID_72534310</vt:lpwstr>
  </property>
  <property fmtid="{D5CDD505-2E9C-101B-9397-08002B2CF9AE}" pid="26" name="_ms_pID_72534311">
    <vt:lpwstr>WOMToYCcbNR2KnRO5dHnvY_x000d_
BIWkSgcO43IjcbePPFJ+ThH2EhJin9Tk</vt:lpwstr>
  </property>
  <property fmtid="{D5CDD505-2E9C-101B-9397-08002B2CF9AE}" pid="27" name="_ms_pID_72534311_00">
    <vt:lpwstr>_ms_pID_72534311</vt:lpwstr>
  </property>
  <property fmtid="{D5CDD505-2E9C-101B-9397-08002B2CF9AE}" pid="28" name="_new_ms_pID_72543">
    <vt:lpwstr>(4)vWJjZgifKkfr5hw6FPjdrGvL53gt+cRr8+Suu1qQ3Vibbq66TweJzY/fnL7PA9mxixPjla6R_x000d_
smvL7Y/sao6PkjEmJjAIH59bWDmFrv71J+fJrcJHgZvKYBfCQAo6udPEZ3dldJqAXPsSQd6m_x000d_
+xp+/QcTJoOi+Tmfo4qUTzpmuNgL9J9Py4D6/B4zxp0iTfrZYNCGUSYRataDc//BMYTGfEi6_x000d_
dkGHtxLmTaFwCVgaYP</vt:lpwstr>
  </property>
  <property fmtid="{D5CDD505-2E9C-101B-9397-08002B2CF9AE}" pid="29" name="_new_ms_pID_72543_00">
    <vt:lpwstr>_new_ms_pID_72543</vt:lpwstr>
  </property>
  <property fmtid="{D5CDD505-2E9C-101B-9397-08002B2CF9AE}" pid="30" name="_new_ms_pID_725431">
    <vt:lpwstr>UPQw4qbH+hycebhxRbZIv6LlBNZ/jc1s1rhPC2ytdg7hZEougEHZxD_x000d_
ZEB3sCF2NRc+mNnopevytxrEyzGNrlsZ5FtJh492lPp+ZiEP/XWAVS5HSecJrf3PEXuZ6V1E_x000d_
kLvqX5SE4aSopbOWsJkjEeAMfP4E4qrW3gecxPeeZsIcQNitJDNof+CAQaetr4SKw45y2t5v_x000d_
hQgafZczeQu97x5WcXxXHrxjDyfVpRfY6Pef</vt:lpwstr>
  </property>
  <property fmtid="{D5CDD505-2E9C-101B-9397-08002B2CF9AE}" pid="31" name="_new_ms_pID_725431_00">
    <vt:lpwstr>_new_ms_pID_725431</vt:lpwstr>
  </property>
  <property fmtid="{D5CDD505-2E9C-101B-9397-08002B2CF9AE}" pid="32" name="_new_ms_pID_725432">
    <vt:lpwstr>A9wJs4kzPQ0H7hO1XofzlYbN5XXRsNGpWthn_x000d_
o92Py7kuRiB2KjwGW/WEnei8APkhA+ZowxMoTqcY1fBpYOJGmHynbpuQRhEWcOguQ7zSQuym_x000d_
P5hSs1JBVHTdo06BUo44mBSlN+ZCoI/Jo1xqgP3xLeB3dpqSP+QvvChByloESr/OF607dj8U_x000d_
QzNOF9ugU14U7sIponmKtCBDM8HUR4cZ0DqMoNh/o8UkdZBvtiUhwt</vt:lpwstr>
  </property>
  <property fmtid="{D5CDD505-2E9C-101B-9397-08002B2CF9AE}" pid="33" name="_new_ms_pID_725432_00">
    <vt:lpwstr>_new_ms_pID_725432</vt:lpwstr>
  </property>
  <property fmtid="{D5CDD505-2E9C-101B-9397-08002B2CF9AE}" pid="34" name="_new_ms_pID_725433">
    <vt:lpwstr>UUhPYK4mQYeD1xBUXJ_x000d_
Rqg4uA==</vt:lpwstr>
  </property>
  <property fmtid="{D5CDD505-2E9C-101B-9397-08002B2CF9AE}" pid="35" name="_new_ms_pID_725433_00">
    <vt:lpwstr>_new_ms_pID_725433</vt:lpwstr>
  </property>
  <property fmtid="{D5CDD505-2E9C-101B-9397-08002B2CF9AE}" pid="36" name="_2015_ms_pID_725343">
    <vt:lpwstr>(3)cfEXf1EJd/C9YwasZ7JCkn1gUFQgmHglK/Knp0bu2W7Px0z6Bp0ubNg6PHLB9OeMKjTDr4MX
gYY8WRhfSc00n5vdV6Ai9xRfKXbbxdHHZ262NzElXedp9lSNaQ9WckzIaNZ8n5f2T9RxGqoO
w6w3OOfnr4FDMF4dd79jKd1PPzGmuJlMQbEHgH0uN0xkEuNF8ArM92Tddreo12tWQz7ZqQMl
zfR026G5qwa8PkE6ln</vt:lpwstr>
  </property>
  <property fmtid="{D5CDD505-2E9C-101B-9397-08002B2CF9AE}" pid="37" name="_2015_ms_pID_725343_00">
    <vt:lpwstr>_2015_ms_pID_725343</vt:lpwstr>
  </property>
  <property fmtid="{D5CDD505-2E9C-101B-9397-08002B2CF9AE}" pid="38" name="_2015_ms_pID_7253431">
    <vt:lpwstr>0M585mdZ7cXqEWbwq8ZWzn7pcywHQT+jBpgYuGhRLFMhuffTc7CJg/
YZfBkkihOnsOQ6mPuYKWjyc9L8lkSGG0s8kQ5LMYJAJWPzBYgtwWJMvj1xMmujKmXKBhrrm2
l7nrCnHO9CT530rz+vrR3FXLidXmVRrqEX21GpwuCK7BBuwKcacmQlefz5BDnj/YD2//PO5d
sL+NIoF/LKdnW2N/Wn9v6j/bDNl60J7pZKPc</vt:lpwstr>
  </property>
  <property fmtid="{D5CDD505-2E9C-101B-9397-08002B2CF9AE}" pid="39" name="_2015_ms_pID_7253431_00">
    <vt:lpwstr>_2015_ms_pID_7253431</vt:lpwstr>
  </property>
  <property fmtid="{D5CDD505-2E9C-101B-9397-08002B2CF9AE}" pid="40" name="_2015_ms_pID_7253432">
    <vt:lpwstr>h9K3y3WGypDFDbdEjjjWBCN62+InMAYgpOdL
r7vZtdtz</vt:lpwstr>
  </property>
  <property fmtid="{D5CDD505-2E9C-101B-9397-08002B2CF9AE}" pid="41" name="_2015_ms_pID_7253432_00">
    <vt:lpwstr>_2015_ms_pID_7253432</vt:lpwstr>
  </property>
  <property fmtid="{D5CDD505-2E9C-101B-9397-08002B2CF9AE}" pid="42" name="ContentTypeId">
    <vt:lpwstr>0x01010002C5B4B712841F4C8A7AAEE2CD191271</vt:lpwstr>
  </property>
  <property fmtid="{D5CDD505-2E9C-101B-9397-08002B2CF9AE}" pid="43" name="_readonly">
    <vt:lpwstr/>
  </property>
  <property fmtid="{D5CDD505-2E9C-101B-9397-08002B2CF9AE}" pid="44" name="_change">
    <vt:lpwstr/>
  </property>
  <property fmtid="{D5CDD505-2E9C-101B-9397-08002B2CF9AE}" pid="45" name="_full-control">
    <vt:lpwstr/>
  </property>
  <property fmtid="{D5CDD505-2E9C-101B-9397-08002B2CF9AE}" pid="46" name="sflag">
    <vt:lpwstr>1493370700</vt:lpwstr>
  </property>
</Properties>
</file>